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6" r:id="rId5"/>
  </p:sldMasterIdLst>
  <p:notesMasterIdLst>
    <p:notesMasterId r:id="rId7"/>
  </p:notesMasterIdLst>
  <p:sldIdLst>
    <p:sldId id="625" r:id="rId6"/>
    <p:sldId id="432" r:id="rId8"/>
    <p:sldId id="579" r:id="rId9"/>
    <p:sldId id="581" r:id="rId10"/>
    <p:sldId id="424" r:id="rId11"/>
    <p:sldId id="419" r:id="rId12"/>
    <p:sldId id="403" r:id="rId13"/>
    <p:sldId id="583" r:id="rId14"/>
    <p:sldId id="584" r:id="rId15"/>
    <p:sldId id="370" r:id="rId16"/>
    <p:sldId id="374" r:id="rId17"/>
    <p:sldId id="376" r:id="rId18"/>
    <p:sldId id="375" r:id="rId19"/>
    <p:sldId id="377" r:id="rId20"/>
    <p:sldId id="611" r:id="rId21"/>
    <p:sldId id="612" r:id="rId22"/>
    <p:sldId id="378" r:id="rId23"/>
    <p:sldId id="425" r:id="rId24"/>
    <p:sldId id="438" r:id="rId25"/>
    <p:sldId id="439" r:id="rId26"/>
    <p:sldId id="440" r:id="rId27"/>
    <p:sldId id="441" r:id="rId28"/>
    <p:sldId id="442" r:id="rId29"/>
    <p:sldId id="443" r:id="rId30"/>
    <p:sldId id="380" r:id="rId31"/>
    <p:sldId id="446" r:id="rId32"/>
    <p:sldId id="452" r:id="rId33"/>
    <p:sldId id="453" r:id="rId34"/>
    <p:sldId id="454" r:id="rId35"/>
    <p:sldId id="455" r:id="rId36"/>
    <p:sldId id="451" r:id="rId37"/>
    <p:sldId id="382" r:id="rId38"/>
    <p:sldId id="383" r:id="rId39"/>
    <p:sldId id="384" r:id="rId40"/>
    <p:sldId id="385" r:id="rId41"/>
    <p:sldId id="386" r:id="rId42"/>
    <p:sldId id="387" r:id="rId43"/>
    <p:sldId id="613" r:id="rId44"/>
    <p:sldId id="614" r:id="rId45"/>
    <p:sldId id="616" r:id="rId46"/>
    <p:sldId id="617" r:id="rId47"/>
    <p:sldId id="619" r:id="rId48"/>
    <p:sldId id="610" r:id="rId49"/>
    <p:sldId id="620" r:id="rId50"/>
    <p:sldId id="388" r:id="rId51"/>
    <p:sldId id="389" r:id="rId52"/>
    <p:sldId id="621" r:id="rId53"/>
    <p:sldId id="622" r:id="rId54"/>
    <p:sldId id="390" r:id="rId55"/>
    <p:sldId id="391" r:id="rId56"/>
    <p:sldId id="491" r:id="rId57"/>
    <p:sldId id="490" r:id="rId58"/>
    <p:sldId id="392" r:id="rId59"/>
    <p:sldId id="623" r:id="rId60"/>
    <p:sldId id="624" r:id="rId61"/>
    <p:sldId id="334" r:id="rId62"/>
    <p:sldId id="420" r:id="rId63"/>
    <p:sldId id="336" r:id="rId64"/>
    <p:sldId id="337" r:id="rId65"/>
    <p:sldId id="339" r:id="rId66"/>
    <p:sldId id="434" r:id="rId67"/>
    <p:sldId id="585" r:id="rId68"/>
    <p:sldId id="586" r:id="rId69"/>
    <p:sldId id="587" r:id="rId70"/>
    <p:sldId id="588" r:id="rId71"/>
    <p:sldId id="589" r:id="rId72"/>
    <p:sldId id="590" r:id="rId73"/>
    <p:sldId id="591" r:id="rId74"/>
    <p:sldId id="592" r:id="rId75"/>
    <p:sldId id="593" r:id="rId76"/>
    <p:sldId id="594" r:id="rId77"/>
    <p:sldId id="397" r:id="rId78"/>
    <p:sldId id="595" r:id="rId79"/>
    <p:sldId id="398" r:id="rId80"/>
    <p:sldId id="399" r:id="rId81"/>
    <p:sldId id="400" r:id="rId82"/>
    <p:sldId id="393" r:id="rId83"/>
    <p:sldId id="401" r:id="rId84"/>
    <p:sldId id="596" r:id="rId85"/>
    <p:sldId id="394" r:id="rId86"/>
    <p:sldId id="461" r:id="rId87"/>
    <p:sldId id="402" r:id="rId88"/>
    <p:sldId id="463" r:id="rId89"/>
    <p:sldId id="462" r:id="rId90"/>
    <p:sldId id="597" r:id="rId91"/>
    <p:sldId id="598" r:id="rId92"/>
    <p:sldId id="599" r:id="rId93"/>
    <p:sldId id="600" r:id="rId94"/>
    <p:sldId id="601" r:id="rId95"/>
    <p:sldId id="602" r:id="rId96"/>
    <p:sldId id="603" r:id="rId97"/>
    <p:sldId id="405" r:id="rId98"/>
    <p:sldId id="604" r:id="rId99"/>
    <p:sldId id="395" r:id="rId100"/>
    <p:sldId id="605" r:id="rId101"/>
    <p:sldId id="396" r:id="rId102"/>
    <p:sldId id="606" r:id="rId103"/>
    <p:sldId id="607" r:id="rId104"/>
    <p:sldId id="608" r:id="rId105"/>
    <p:sldId id="628" r:id="rId106"/>
    <p:sldId id="458" r:id="rId107"/>
    <p:sldId id="629" r:id="rId108"/>
    <p:sldId id="630" r:id="rId109"/>
    <p:sldId id="631" r:id="rId110"/>
    <p:sldId id="632" r:id="rId111"/>
    <p:sldId id="457" r:id="rId112"/>
    <p:sldId id="456" r:id="rId113"/>
    <p:sldId id="459" r:id="rId114"/>
    <p:sldId id="633" r:id="rId115"/>
    <p:sldId id="472" r:id="rId116"/>
    <p:sldId id="634" r:id="rId117"/>
    <p:sldId id="473" r:id="rId118"/>
    <p:sldId id="404" r:id="rId119"/>
    <p:sldId id="635" r:id="rId120"/>
    <p:sldId id="406" r:id="rId121"/>
    <p:sldId id="495" r:id="rId122"/>
    <p:sldId id="474" r:id="rId123"/>
    <p:sldId id="408" r:id="rId124"/>
    <p:sldId id="496" r:id="rId125"/>
    <p:sldId id="643" r:id="rId126"/>
    <p:sldId id="644" r:id="rId127"/>
    <p:sldId id="409" r:id="rId128"/>
    <p:sldId id="410" r:id="rId129"/>
    <p:sldId id="479" r:id="rId130"/>
    <p:sldId id="480" r:id="rId131"/>
    <p:sldId id="475" r:id="rId132"/>
    <p:sldId id="478" r:id="rId133"/>
    <p:sldId id="638" r:id="rId134"/>
    <p:sldId id="477" r:id="rId135"/>
    <p:sldId id="484" r:id="rId136"/>
    <p:sldId id="476" r:id="rId137"/>
    <p:sldId id="482" r:id="rId138"/>
    <p:sldId id="483" r:id="rId139"/>
    <p:sldId id="460" r:id="rId140"/>
    <p:sldId id="639" r:id="rId141"/>
    <p:sldId id="640" r:id="rId142"/>
    <p:sldId id="641" r:id="rId143"/>
    <p:sldId id="642" r:id="rId144"/>
    <p:sldId id="609" r:id="rId145"/>
    <p:sldId id="433" r:id="rId146"/>
    <p:sldId id="465" r:id="rId147"/>
    <p:sldId id="333" r:id="rId148"/>
    <p:sldId id="626" r:id="rId149"/>
    <p:sldId id="627" r:id="rId150"/>
    <p:sldId id="344" r:id="rId151"/>
    <p:sldId id="428" r:id="rId15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89414" autoAdjust="0"/>
  </p:normalViewPr>
  <p:slideViewPr>
    <p:cSldViewPr>
      <p:cViewPr>
        <p:scale>
          <a:sx n="114" d="100"/>
          <a:sy n="114" d="100"/>
        </p:scale>
        <p:origin x="1416"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5" Type="http://schemas.openxmlformats.org/officeDocument/2006/relationships/tableStyles" Target="tableStyles.xml"/><Relationship Id="rId154" Type="http://schemas.openxmlformats.org/officeDocument/2006/relationships/viewProps" Target="viewProps.xml"/><Relationship Id="rId153" Type="http://schemas.openxmlformats.org/officeDocument/2006/relationships/presProps" Target="presProps.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9.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8.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ChangeArrowheads="1" noTextEdit="1"/>
          </p:cNvSpPr>
          <p:nvPr>
            <p:ph type="sldImg"/>
          </p:nvPr>
        </p:nvSpPr>
        <p:spPr/>
      </p:sp>
      <p:sp>
        <p:nvSpPr>
          <p:cNvPr id="163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63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614EE2-FC06-3941-AEB2-3004D611FB77}"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Two more specific measures</a:t>
            </a:r>
            <a:endParaRPr lang="zh-CN" altLang="en-US">
              <a:latin typeface="Arial" panose="020B0604020202020204" pitchFamily="34" charset="0"/>
              <a:ea typeface="宋体" panose="02010600030101010101" pitchFamily="2" charset="-122"/>
            </a:endParaRPr>
          </a:p>
        </p:txBody>
      </p:sp>
      <p:sp>
        <p:nvSpPr>
          <p:cNvPr id="1105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BBE579-38BF-44F1-B776-4262AE221AD9}"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medium type of memory</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Why SRAM is not for main memory?</a:t>
            </a:r>
            <a:endParaRPr lang="zh-CN" altLang="en-US" dirty="0">
              <a:latin typeface="Arial" panose="020B0604020202020204" pitchFamily="34" charset="0"/>
              <a:ea typeface="宋体" panose="02010600030101010101" pitchFamily="2" charset="-122"/>
            </a:endParaRPr>
          </a:p>
        </p:txBody>
      </p:sp>
      <p:sp>
        <p:nvSpPr>
          <p:cNvPr id="111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F7A2A-557F-4714-91D1-97591CB33801}"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2.3 Internal organization of a DRAM. Modern DRAMs are organized in banks, up to 16 for DDR4. Each bank consists of a series of rows. Sending an ACT (Activate) command opens a bank and a row and loads the row into a row buffer. When the row is in the buffer, it can be </a:t>
            </a:r>
            <a:r>
              <a:rPr lang="en-US" sz="1200" kern="1200" dirty="0" err="1">
                <a:solidFill>
                  <a:schemeClr val="tx1"/>
                </a:solidFill>
                <a:effectLst/>
                <a:latin typeface="Arial" panose="020B0604020202020204" pitchFamily="34" charset="0"/>
                <a:ea typeface="宋体" panose="02010600030101010101" pitchFamily="2" charset="-122"/>
                <a:cs typeface="+mn-cs"/>
              </a:rPr>
              <a:t>bbtrbansferred</a:t>
            </a:r>
            <a:r>
              <a:rPr lang="en-US" sz="1200" kern="1200" dirty="0">
                <a:solidFill>
                  <a:schemeClr val="tx1"/>
                </a:solidFill>
                <a:effectLst/>
                <a:latin typeface="Arial" panose="020B0604020202020204" pitchFamily="34" charset="0"/>
                <a:ea typeface="宋体" panose="02010600030101010101" pitchFamily="2" charset="-122"/>
                <a:cs typeface="+mn-cs"/>
              </a:rPr>
              <a:t> by successive column addresses at whatever the width of the DRAM is (typically 4, 8, or 16 bits in DDR4) or by specifying a block trans- fer and the starting address. The </a:t>
            </a:r>
            <a:r>
              <a:rPr lang="en-US" sz="1200" kern="1200" dirty="0" err="1">
                <a:solidFill>
                  <a:schemeClr val="tx1"/>
                </a:solidFill>
                <a:effectLst/>
                <a:latin typeface="Arial" panose="020B0604020202020204" pitchFamily="34" charset="0"/>
                <a:ea typeface="宋体" panose="02010600030101010101" pitchFamily="2" charset="-122"/>
                <a:cs typeface="+mn-cs"/>
              </a:rPr>
              <a:t>Precharge</a:t>
            </a:r>
            <a:r>
              <a:rPr lang="en-US" sz="1200" kern="1200" dirty="0">
                <a:solidFill>
                  <a:schemeClr val="tx1"/>
                </a:solidFill>
                <a:effectLst/>
                <a:latin typeface="Arial" panose="020B0604020202020204" pitchFamily="34" charset="0"/>
                <a:ea typeface="宋体" panose="02010600030101010101" pitchFamily="2" charset="-122"/>
                <a:cs typeface="+mn-cs"/>
              </a:rPr>
              <a:t> commend (PRE) closes the bank and row and readies it for a new access. Each command, as well as block transfers, are synchro- </a:t>
            </a:r>
            <a:r>
              <a:rPr lang="en-US" sz="1200" kern="1200" dirty="0" err="1">
                <a:solidFill>
                  <a:schemeClr val="tx1"/>
                </a:solidFill>
                <a:effectLst/>
                <a:latin typeface="Arial" panose="020B0604020202020204" pitchFamily="34" charset="0"/>
                <a:ea typeface="宋体" panose="02010600030101010101" pitchFamily="2" charset="-122"/>
                <a:cs typeface="+mn-cs"/>
              </a:rPr>
              <a:t>nized</a:t>
            </a:r>
            <a:r>
              <a:rPr lang="en-US" sz="1200" kern="1200" dirty="0">
                <a:solidFill>
                  <a:schemeClr val="tx1"/>
                </a:solidFill>
                <a:effectLst/>
                <a:latin typeface="Arial" panose="020B0604020202020204" pitchFamily="34" charset="0"/>
                <a:ea typeface="宋体" panose="02010600030101010101" pitchFamily="2" charset="-122"/>
                <a:cs typeface="+mn-cs"/>
              </a:rPr>
              <a:t> with a clock. See the next section discussing SDRAM. The row and column signals are sometimes called RAS and CAS, based on the original names of the signals.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Could refer to slides here fore more details: https://</a:t>
            </a:r>
            <a:r>
              <a:rPr lang="en-US" altLang="zh-CN" dirty="0" err="1">
                <a:latin typeface="Arial" panose="020B0604020202020204" pitchFamily="34" charset="0"/>
                <a:ea typeface="宋体" panose="02010600030101010101" pitchFamily="2" charset="-122"/>
              </a:rPr>
              <a:t>pubweb.eng.utah.edu</a:t>
            </a:r>
            <a:r>
              <a:rPr lang="en-US" altLang="zh-CN" dirty="0">
                <a:latin typeface="Arial" panose="020B0604020202020204" pitchFamily="34" charset="0"/>
                <a:ea typeface="宋体" panose="02010600030101010101" pitchFamily="2" charset="-122"/>
              </a:rPr>
              <a:t>/~cs6710/slides/memoryx2.pdf</a:t>
            </a:r>
            <a:endParaRPr lang="en-US" altLang="zh-CN"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1126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FE60F7F-5482-4FF4-85F3-2D38C5EF3C12}"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Row-hit first: service row-hit memory access first</a:t>
            </a:r>
            <a:endParaRPr lang="en-US" altLang="zh-CN" dirty="0"/>
          </a:p>
          <a:p>
            <a:r>
              <a:rPr lang="en-US" altLang="zh-CN" dirty="0"/>
              <a:t>Oldest-first: then service older</a:t>
            </a:r>
            <a:r>
              <a:rPr lang="en-US" altLang="zh-CN" baseline="0" dirty="0"/>
              <a:t> access first</a:t>
            </a:r>
            <a:endParaRPr lang="en-US" altLang="zh-CN" baseline="0" dirty="0"/>
          </a:p>
          <a:p>
            <a:endParaRPr lang="en-US" altLang="zh-CN" baseline="0" dirty="0"/>
          </a:p>
          <a:p>
            <a:r>
              <a:rPr lang="en-US" altLang="zh-CN" baseline="0" dirty="0"/>
              <a:t>For maximizing DRAM throughput</a:t>
            </a:r>
            <a:endParaRPr lang="zh-CN" altLang="en-US" dirty="0"/>
          </a:p>
        </p:txBody>
      </p:sp>
      <p:sp>
        <p:nvSpPr>
          <p:cNvPr id="4" name="灯片编号占位符 3"/>
          <p:cNvSpPr>
            <a:spLocks noGrp="1"/>
          </p:cNvSpPr>
          <p:nvPr>
            <p:ph type="sldNum" sz="quarter" idx="10"/>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interface itself incorporates clock signals and knows when to start a transfer, need not (remotely) sync with the controller</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p:sp>
      <p:sp>
        <p:nvSpPr>
          <p:cNvPr id="1136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Interleaving: some blocks work while some not, save power</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addition of banks also reduced power, since only the row in a sin- </a:t>
            </a:r>
            <a:r>
              <a:rPr lang="en-US" sz="1200" kern="1200" dirty="0" err="1">
                <a:solidFill>
                  <a:schemeClr val="tx1"/>
                </a:solidFill>
                <a:effectLst/>
                <a:latin typeface="Arial" panose="020B0604020202020204" pitchFamily="34" charset="0"/>
                <a:ea typeface="宋体" panose="02010600030101010101" pitchFamily="2" charset="-122"/>
                <a:cs typeface="+mn-cs"/>
              </a:rPr>
              <a:t>gle</a:t>
            </a:r>
            <a:r>
              <a:rPr lang="en-US" sz="1200" kern="1200" dirty="0">
                <a:solidFill>
                  <a:schemeClr val="tx1"/>
                </a:solidFill>
                <a:effectLst/>
                <a:latin typeface="Arial" panose="020B0604020202020204" pitchFamily="34" charset="0"/>
                <a:ea typeface="宋体" panose="02010600030101010101" pitchFamily="2" charset="-122"/>
                <a:cs typeface="+mn-cs"/>
              </a:rPr>
              <a:t> bank is read and </a:t>
            </a:r>
            <a:r>
              <a:rPr lang="en-US" sz="1200" kern="1200" dirty="0" err="1">
                <a:solidFill>
                  <a:schemeClr val="tx1"/>
                </a:solidFill>
                <a:effectLst/>
                <a:latin typeface="Arial" panose="020B0604020202020204" pitchFamily="34" charset="0"/>
                <a:ea typeface="宋体" panose="02010600030101010101" pitchFamily="2" charset="-122"/>
                <a:cs typeface="+mn-cs"/>
              </a:rPr>
              <a:t>precharged</a:t>
            </a: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dirty="0"/>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Figure2.4 Capacity and access times for DDR SDRAMs by year of production. Access time is for a random memory word and assumes a new row must be opened. If the row is in a different bank, we assume the bank is </a:t>
            </a:r>
            <a:r>
              <a:rPr lang="en-US" sz="1200" kern="1200" dirty="0" err="1">
                <a:solidFill>
                  <a:schemeClr val="tx1"/>
                </a:solidFill>
                <a:effectLst/>
                <a:latin typeface="Arial" panose="020B0604020202020204" pitchFamily="34" charset="0"/>
                <a:ea typeface="宋体" panose="02010600030101010101" pitchFamily="2" charset="-122"/>
                <a:cs typeface="+mn-cs"/>
              </a:rPr>
              <a:t>precharged</a:t>
            </a:r>
            <a:r>
              <a:rPr lang="en-US" sz="1200" kern="1200" dirty="0">
                <a:solidFill>
                  <a:schemeClr val="tx1"/>
                </a:solidFill>
                <a:effectLst/>
                <a:latin typeface="Arial" panose="020B0604020202020204" pitchFamily="34" charset="0"/>
                <a:ea typeface="宋体" panose="02010600030101010101" pitchFamily="2" charset="-122"/>
                <a:cs typeface="+mn-cs"/>
              </a:rPr>
              <a:t>; if the row is not open, then a </a:t>
            </a:r>
            <a:r>
              <a:rPr lang="en-US" sz="1200" kern="1200" dirty="0" err="1">
                <a:solidFill>
                  <a:schemeClr val="tx1"/>
                </a:solidFill>
                <a:effectLst/>
                <a:latin typeface="Arial" panose="020B0604020202020204" pitchFamily="34" charset="0"/>
                <a:ea typeface="宋体" panose="02010600030101010101" pitchFamily="2" charset="-122"/>
                <a:cs typeface="+mn-cs"/>
              </a:rPr>
              <a:t>precharge</a:t>
            </a:r>
            <a:r>
              <a:rPr lang="en-US" sz="1200" kern="1200" dirty="0">
                <a:solidFill>
                  <a:schemeClr val="tx1"/>
                </a:solidFill>
                <a:effectLst/>
                <a:latin typeface="Arial" panose="020B0604020202020204" pitchFamily="34" charset="0"/>
                <a:ea typeface="宋体" panose="02010600030101010101" pitchFamily="2" charset="-122"/>
                <a:cs typeface="+mn-cs"/>
              </a:rPr>
              <a:t> is required, and the access time is longer. As the number of banks has increased, the ability to hide the </a:t>
            </a:r>
            <a:r>
              <a:rPr lang="en-US" sz="1200" kern="1200" dirty="0" err="1">
                <a:solidFill>
                  <a:schemeClr val="tx1"/>
                </a:solidFill>
                <a:effectLst/>
                <a:latin typeface="Arial" panose="020B0604020202020204" pitchFamily="34" charset="0"/>
                <a:ea typeface="宋体" panose="02010600030101010101" pitchFamily="2" charset="-122"/>
                <a:cs typeface="+mn-cs"/>
              </a:rPr>
              <a:t>precharge</a:t>
            </a:r>
            <a:r>
              <a:rPr lang="en-US" sz="1200" kern="1200" dirty="0">
                <a:solidFill>
                  <a:schemeClr val="tx1"/>
                </a:solidFill>
                <a:effectLst/>
                <a:latin typeface="Arial" panose="020B0604020202020204" pitchFamily="34" charset="0"/>
                <a:ea typeface="宋体" panose="02010600030101010101" pitchFamily="2" charset="-122"/>
                <a:cs typeface="+mn-cs"/>
              </a:rPr>
              <a:t> time has also increased. DDR4 SDRAMs were initially expected in 2014, but did not begin production until early 2016.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Figure2.5 Clock rates, bandwidth, and names of DDR DRAMS and DIMMs in 2016. Note the numerical relationship between the columns. The third column is twice the second, and the fourth uses the number from the third column in the name of the DRAM chip. The fifth column is eight times the third column, and a rounded version of this number is used in the name of the DIMM. DDR4 saw significant first use in 2016.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With the introduction of DDR, memory designers increasing focused on band- width, because improvements in access time were difficult. Wider DRAMs, burst transfers, and double data rate all contributed to rapid increases in memory band- width. DRAMs are commonly sold on small boards called dual inline memory modules (DIMMs) that contain 4–16 DRAM chips and that are normally organized to be 8 bytes wide (+ ECC) for desktop and server systems. When DDR SDRAMs are packaged as DIMMs, they are confusingly labeled by the peak DIMM band- width. Therefore the DIMM name PC3200 comes from 200 MHz $ 2 $ 8 bytes, or 3200 MiB/s; it is populated with DDR SDRAM chips. Sustaining the confusion, the chips themselves are labeled with the number of bits per second rather than their clock rate, so a 200 MHz DDR chip is called a DDR400. Figure 2.5 shows the relationships’ I/O clock rate, transfers per second per chip, chip bandwidth, chip name, DIMM bandwidth, and DIMM name.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ea typeface="宋体" panose="02010600030101010101" pitchFamily="2" charset="-122"/>
              </a:rPr>
              <a:t>In previous lectures, we took a lot of time to understand memory hierarchy.</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It consists of several levels of storage components.</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After data reference leaves CPU processor, it first enters cache,</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If not found, then goes to memory; then to disk if needed.</a:t>
            </a:r>
            <a:endParaRPr lang="zh-CN" altLang="en-US" dirty="0">
              <a:latin typeface="Arial" panose="020B0604020202020204" pitchFamily="34" charset="0"/>
              <a:ea typeface="宋体"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2.6 Power consumption for a DDR3 SDRAM operating under three </a:t>
            </a:r>
            <a:r>
              <a:rPr lang="en-US" sz="1200" kern="1200" dirty="0" err="1">
                <a:solidFill>
                  <a:schemeClr val="tx1"/>
                </a:solidFill>
                <a:effectLst/>
                <a:latin typeface="Arial" panose="020B0604020202020204" pitchFamily="34" charset="0"/>
                <a:ea typeface="宋体" panose="02010600030101010101" pitchFamily="2" charset="-122"/>
                <a:cs typeface="+mn-cs"/>
              </a:rPr>
              <a:t>condi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tions</a:t>
            </a:r>
            <a:r>
              <a:rPr lang="en-US" sz="1200" kern="1200" dirty="0">
                <a:solidFill>
                  <a:schemeClr val="tx1"/>
                </a:solidFill>
                <a:effectLst/>
                <a:latin typeface="Arial" panose="020B0604020202020204" pitchFamily="34" charset="0"/>
                <a:ea typeface="宋体" panose="02010600030101010101" pitchFamily="2" charset="-122"/>
                <a:cs typeface="+mn-cs"/>
              </a:rPr>
              <a:t>: low-power (shutdown) mode, typical system mode (DRAM is active 30% of the time for reads and 15% for writes), and fully active mode, where the DRAM is continuously reading or writing. Reads and writes assume bursts of eight transfers. These data are based on a Micron 1.5V 2GB DDR3-1066, although similar savings occur in DDR4 SDRAMs.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GDRAMs or GSDRAMs (Graphics or Graphics Synchronous DRAMs) are a </a:t>
            </a:r>
            <a:r>
              <a:rPr lang="en-US" sz="1200" kern="1200" dirty="0" err="1">
                <a:solidFill>
                  <a:schemeClr val="tx1"/>
                </a:solidFill>
                <a:effectLst/>
                <a:latin typeface="Arial" panose="020B0604020202020204" pitchFamily="34" charset="0"/>
                <a:ea typeface="宋体" panose="02010600030101010101" pitchFamily="2" charset="-122"/>
                <a:cs typeface="+mn-cs"/>
              </a:rPr>
              <a:t>spe</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cial</a:t>
            </a:r>
            <a:r>
              <a:rPr lang="en-US" sz="1200" kern="1200" dirty="0">
                <a:solidFill>
                  <a:schemeClr val="tx1"/>
                </a:solidFill>
                <a:effectLst/>
                <a:latin typeface="Arial" panose="020B0604020202020204" pitchFamily="34" charset="0"/>
                <a:ea typeface="宋体" panose="02010600030101010101" pitchFamily="2" charset="-122"/>
                <a:cs typeface="+mn-cs"/>
              </a:rPr>
              <a:t> class of DRAMs based on SDRAM designs but tailored for handling the higher bandwidth demands of graphics processing units. GDDR5 is based on DDR3 with earlier GDDRs based on DDR2. Because graphics processor units (GPUs; see Chapter 4) require more bandwidth per DRAM chip than CPUs, GDDRs have several important differences: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p:sp>
      <p:sp>
        <p:nvSpPr>
          <p:cNvPr id="1136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GDDRs have wider interfaces: 32-bits versus 4, 8, or 16 in current designs.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GDDRs have a higher maximum clock rate on the data pins. To allow a higher transfer rate without incurring signaling problems, GDRAMS normally connect directly to the GPU and are attached by soldering them to the board, unlike DRAMs, which are normally arranged in an expandable array of DIMMs.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dirty="0"/>
              <a:t>hy flash memory during discussion of main memory: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Flash is used as the backup storage in PMDs in the same manner that a disk functions in a laptop or server. In addition, because most PMDs have a limited amount of DRAM, Flash may also act as a level of the memory hierarchy.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dirty="0"/>
              <a:t>NAND is a type of non-volatile flash memory, meaning it does not require power to retain or store data. Devices such as digital cameras, USB flash drives, smartphones, and SSDs utilize NAND flash memory for storage.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Large caches and main memories significantly increase the possibility of errors occurring both during the fabrication process and dynamically during operation. Errors that arise from a change in circuitry and are repeatable are called hard errors or permanent faults. Hard errors can occur during fabrication, as well as from a circuit change during operation (e.g., failure of a Flash memory cell after many writes). All DRAMs, Flash memory, and most SRAMs are manufactured with spare rows so that a small number of manufacturing defects can be accommodated by programming the replacement of a defective row by a spare row. Dynamic errors, which are changes to a cell’s contents, not a change in the circuitry, are called soft errors or transient faults.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 in nature to the RAID approach used for disks, </a:t>
            </a:r>
            <a:r>
              <a:rPr lang="en-US" sz="1200" kern="1200" dirty="0" err="1">
                <a:solidFill>
                  <a:schemeClr val="tx1"/>
                </a:solidFill>
                <a:effectLst/>
                <a:latin typeface="Arial" panose="020B0604020202020204" pitchFamily="34" charset="0"/>
                <a:ea typeface="宋体" panose="02010600030101010101" pitchFamily="2" charset="-122"/>
                <a:cs typeface="+mn-cs"/>
              </a:rPr>
              <a:t>Chipkill</a:t>
            </a:r>
            <a:r>
              <a:rPr lang="en-US" sz="1200" kern="1200" dirty="0">
                <a:solidFill>
                  <a:schemeClr val="tx1"/>
                </a:solidFill>
                <a:effectLst/>
                <a:latin typeface="Arial" panose="020B0604020202020204" pitchFamily="34" charset="0"/>
                <a:ea typeface="宋体" panose="02010600030101010101" pitchFamily="2" charset="-122"/>
                <a:cs typeface="+mn-cs"/>
              </a:rPr>
              <a:t> distributes the data and ECC information, so that the complete failure of a single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chip can be handled by supporting the reconstruction of the missing data from the remaining memory chips.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we discuss a lot of tricks to optimize memory performance</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2.2</a:t>
            </a:r>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still remember cache, another important part in the mem hierarchy, right?</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so, the question, is how to optimize cache performance?</a:t>
            </a:r>
            <a:endParaRPr lang="zh-CN" altLang="en-US" dirty="0">
              <a:latin typeface="Arial" panose="020B0604020202020204" pitchFamily="34" charset="0"/>
              <a:ea typeface="宋体" panose="02010600030101010101" pitchFamily="2" charset="-122"/>
            </a:endParaRPr>
          </a:p>
        </p:txBody>
      </p:sp>
      <p:sp>
        <p:nvSpPr>
          <p:cNvPr id="1085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E4FF8F-8033-45A3-BB1F-FDBB81732941}" type="slidenum">
              <a:rPr lang="en-US" altLang="zh-CN"/>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key metric to measure cache performance is average memory access time,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which is further determined by three other metrics: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Hit time, miss rate, and miss penalty.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Clearly, reducing any of these metrics could reduce average memory access time and thus enhance cache performance.</a:t>
            </a:r>
            <a:endParaRPr lang="zh-CN" altLang="en-US">
              <a:latin typeface="Arial" panose="020B0604020202020204" pitchFamily="34" charset="0"/>
              <a:ea typeface="宋体" panose="02010600030101010101" pitchFamily="2" charset="-122"/>
            </a:endParaRPr>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E5A2B4-3527-4988-BBBF-9C1D8658E7AD}"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each level goes farther from CPU processor,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storage size increases while processing speed slows down.</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So toward faster execution,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we hope that data reference can be accommodated at as higher level as possible.</a:t>
            </a:r>
            <a:endParaRPr lang="zh-CN" altLang="en-US">
              <a:latin typeface="Arial" panose="020B0604020202020204" pitchFamily="34" charset="0"/>
              <a:ea typeface="宋体" panose="02010600030101010101"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020A8E-D42B-4B49-9E2F-31898842D118}" type="slidenum">
              <a:rPr lang="en-US" altLang="zh-CN"/>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Now let’s recap the six basic optimizations we previously discussed.</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1.1 &amp; Appendix</a:t>
            </a: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B.3</a:t>
            </a:r>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dirty="0"/>
              <a:t>tatic power: leakage when not operating</a:t>
            </a:r>
            <a:endParaRPr lang="en-US" dirty="0"/>
          </a:p>
          <a:p>
            <a:r>
              <a:rPr lang="en-US" dirty="0"/>
              <a:t>D</a:t>
            </a:r>
            <a:r>
              <a:rPr lang="en-US" dirty="0"/>
              <a:t>ynamic power; when performing a read or write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i="1" kern="1200" dirty="0">
                <a:solidFill>
                  <a:schemeClr val="tx1"/>
                </a:solidFill>
                <a:effectLst/>
                <a:latin typeface="Arial" panose="020B0604020202020204" pitchFamily="34" charset="0"/>
                <a:ea typeface="宋体" panose="02010600030101010101" pitchFamily="2" charset="-122"/>
                <a:cs typeface="+mn-cs"/>
              </a:rPr>
              <a:t>Giving priority to read misses over writes to reduce miss penalty</a:t>
            </a:r>
            <a:r>
              <a:rPr lang="en-US" sz="1200" kern="1200" dirty="0">
                <a:solidFill>
                  <a:schemeClr val="tx1"/>
                </a:solidFill>
                <a:effectLst/>
                <a:latin typeface="Arial" panose="020B0604020202020204" pitchFamily="34" charset="0"/>
                <a:ea typeface="宋体" panose="02010600030101010101" pitchFamily="2" charset="-122"/>
                <a:cs typeface="+mn-cs"/>
              </a:rPr>
              <a:t>—A write buffer is a good place to implement this optimization. Write buffers create hazards because they hold the updated value of a location needed on a read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miss—that is, a read-after-write hazard through memory. One solution is to check the contents of the write buffer on a read miss. If there are no conflicts, and if the memory system is available, sending the read before the writes reduces the miss penalty. Most processors give reads priority over writes. This choice has little effect on power consumption.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i="1" kern="1200" dirty="0">
                <a:solidFill>
                  <a:schemeClr val="tx1"/>
                </a:solidFill>
                <a:effectLst/>
                <a:latin typeface="Arial" panose="020B0604020202020204" pitchFamily="34" charset="0"/>
                <a:ea typeface="宋体" panose="02010600030101010101" pitchFamily="2" charset="-122"/>
                <a:cs typeface="+mn-cs"/>
              </a:rPr>
              <a:t>Avoiding address translation during indexing of the cache to reduce hit time</a:t>
            </a:r>
            <a:r>
              <a:rPr lang="en-US" sz="1200" kern="1200" dirty="0">
                <a:solidFill>
                  <a:schemeClr val="tx1"/>
                </a:solidFill>
                <a:effectLst/>
                <a:latin typeface="Arial" panose="020B0604020202020204" pitchFamily="34" charset="0"/>
                <a:ea typeface="宋体" panose="02010600030101010101" pitchFamily="2" charset="-122"/>
                <a:cs typeface="+mn-cs"/>
              </a:rPr>
              <a:t>—Caches must cope with the translation of a virtual address from the processor to a physical address to access memory. (Virtual memory is </a:t>
            </a:r>
            <a:r>
              <a:rPr lang="en-US" sz="1200" kern="1200" dirty="0" err="1">
                <a:solidFill>
                  <a:schemeClr val="tx1"/>
                </a:solidFill>
                <a:effectLst/>
                <a:latin typeface="Arial" panose="020B0604020202020204" pitchFamily="34" charset="0"/>
                <a:ea typeface="宋体" panose="02010600030101010101" pitchFamily="2" charset="-122"/>
                <a:cs typeface="+mn-cs"/>
              </a:rPr>
              <a:t>cov</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ered</a:t>
            </a:r>
            <a:r>
              <a:rPr lang="en-US" sz="1200" kern="1200" dirty="0">
                <a:solidFill>
                  <a:schemeClr val="tx1"/>
                </a:solidFill>
                <a:effectLst/>
                <a:latin typeface="Arial" panose="020B0604020202020204" pitchFamily="34" charset="0"/>
                <a:ea typeface="宋体" panose="02010600030101010101" pitchFamily="2" charset="-122"/>
                <a:cs typeface="+mn-cs"/>
              </a:rPr>
              <a:t> in Sections 2.4 and B.4.) A common optimization is to use the page offset—the part that is identical in both virtual and physical addresses—to index the cache, as described in Appendix B, page B-38. This virtual index/ physical tag method introduces some system complications and/or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limitations on the size and structure of the L1 cache, but the advantages of removing the translation lookaside buffer (TLB) access from the critical path outweigh the disadvantages.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972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28BDB5-97F0-4308-A98C-BBF22B187E0C}" type="slidenum">
              <a:rPr lang="en-US" altLang="zh-CN"/>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ChangeArrowheads="1" noTextEdit="1"/>
          </p:cNvSpPr>
          <p:nvPr>
            <p:ph type="sldImg"/>
          </p:nvPr>
        </p:nvSpPr>
        <p:spPr/>
      </p:sp>
      <p:sp>
        <p:nvSpPr>
          <p:cNvPr id="16384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To gain better insights into the causes of misses, we first start with a model that sorts all misses into three simple categories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i="1">
                <a:latin typeface="Arial" panose="020B0604020202020204" pitchFamily="34" charset="0"/>
              </a:rPr>
              <a:t>Compulsory</a:t>
            </a:r>
            <a:r>
              <a:rPr lang="en-US" altLang="en-US">
                <a:latin typeface="Arial" panose="020B0604020202020204" pitchFamily="34" charset="0"/>
              </a:rPr>
              <a:t>—The very first access to a block </a:t>
            </a:r>
            <a:r>
              <a:rPr lang="en-US" altLang="en-US" i="1">
                <a:latin typeface="Arial" panose="020B0604020202020204" pitchFamily="34" charset="0"/>
              </a:rPr>
              <a:t>cannot </a:t>
            </a:r>
            <a:r>
              <a:rPr lang="en-US" altLang="en-US">
                <a:latin typeface="Arial" panose="020B0604020202020204" pitchFamily="34" charset="0"/>
              </a:rPr>
              <a:t>be in the cache, so the block must be brought into the cache. These are also called </a:t>
            </a:r>
            <a:r>
              <a:rPr lang="en-US" altLang="en-US" i="1">
                <a:latin typeface="Arial" panose="020B0604020202020204" pitchFamily="34" charset="0"/>
              </a:rPr>
              <a:t>cold-start misses </a:t>
            </a:r>
            <a:r>
              <a:rPr lang="en-US" altLang="en-US">
                <a:latin typeface="Arial" panose="020B0604020202020204" pitchFamily="34" charset="0"/>
              </a:rPr>
              <a:t>or </a:t>
            </a:r>
            <a:r>
              <a:rPr lang="en-US" altLang="en-US" i="1">
                <a:latin typeface="Arial" panose="020B0604020202020204" pitchFamily="34" charset="0"/>
              </a:rPr>
              <a:t>first-reference misses. </a:t>
            </a:r>
            <a:endParaRPr lang="en-US" altLang="en-US">
              <a:latin typeface="Arial" panose="020B0604020202020204" pitchFamily="34" charset="0"/>
            </a:endParaRPr>
          </a:p>
          <a:p>
            <a:r>
              <a:rPr lang="en-US" altLang="en-US" i="1">
                <a:latin typeface="Arial" panose="020B0604020202020204" pitchFamily="34" charset="0"/>
              </a:rPr>
              <a:t>Capacity</a:t>
            </a:r>
            <a:r>
              <a:rPr lang="en-US" altLang="en-US">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endParaRPr lang="en-US" altLang="en-US">
              <a:latin typeface="Arial" panose="020B0604020202020204" pitchFamily="34" charset="0"/>
            </a:endParaRPr>
          </a:p>
          <a:p>
            <a:r>
              <a:rPr lang="en-US" altLang="en-US" i="1">
                <a:latin typeface="Arial" panose="020B0604020202020204" pitchFamily="34" charset="0"/>
              </a:rPr>
              <a:t>Conflict</a:t>
            </a:r>
            <a:r>
              <a:rPr lang="en-US" altLang="en-US">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US" i="1">
                <a:latin typeface="Arial" panose="020B0604020202020204" pitchFamily="34" charset="0"/>
              </a:rPr>
              <a:t>collision misses</a:t>
            </a:r>
            <a:r>
              <a:rPr lang="en-US" altLang="en-US">
                <a:latin typeface="Arial" panose="020B0604020202020204" pitchFamily="34" charset="0"/>
              </a:rPr>
              <a:t>. The idea is that hits in a fully associative cache that become misses in an </a:t>
            </a:r>
            <a:r>
              <a:rPr lang="en-US" altLang="en-US" i="1">
                <a:latin typeface="Arial" panose="020B0604020202020204" pitchFamily="34" charset="0"/>
              </a:rPr>
              <a:t>n</a:t>
            </a:r>
            <a:r>
              <a:rPr lang="en-US" altLang="en-US">
                <a:latin typeface="Arial" panose="020B0604020202020204" pitchFamily="34" charset="0"/>
              </a:rPr>
              <a:t>-way set-associative cache are due to more than </a:t>
            </a:r>
            <a:r>
              <a:rPr lang="en-US" altLang="en-US" i="1">
                <a:latin typeface="Arial" panose="020B0604020202020204" pitchFamily="34" charset="0"/>
              </a:rPr>
              <a:t>n </a:t>
            </a:r>
            <a:r>
              <a:rPr lang="en-US" altLang="en-US">
                <a:latin typeface="Arial" panose="020B0604020202020204" pitchFamily="34" charset="0"/>
              </a:rPr>
              <a:t>requests on some popular sets.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6384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AFE04B-C13B-C845-AC44-EA316CF384C4}"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ChangeArrowheads="1" noTextEdit="1"/>
          </p:cNvSpPr>
          <p:nvPr>
            <p:ph type="sldImg"/>
          </p:nvPr>
        </p:nvSpPr>
        <p:spPr/>
      </p:sp>
      <p:sp>
        <p:nvSpPr>
          <p:cNvPr id="1658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Larger block sizes will reduce also compulsory misses. This reduction occurs because the principle of locality has two components: temporal locality and spatial locality. Larger blocks take advantage of spatial locality.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At the same time, larger blocks increase the miss penalty. Since they reduce the number of blocks in the cache, larger blocks may increase conflict misses and even capacity misses if the cache is small. Clearly, there is little reason to increase the block size to such a size that it </a:t>
            </a:r>
            <a:r>
              <a:rPr lang="en-US" altLang="en-US" i="1">
                <a:latin typeface="Arial" panose="020B0604020202020204" pitchFamily="34" charset="0"/>
              </a:rPr>
              <a:t>increases </a:t>
            </a:r>
            <a:r>
              <a:rPr lang="en-US" altLang="en-US">
                <a:latin typeface="Arial" panose="020B0604020202020204" pitchFamily="34" charset="0"/>
              </a:rPr>
              <a:t>the miss rate. There is also no benefit to reducing miss rate if it increases the average memory access time. The increase in miss penalty may outweigh the decrease in miss rate.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658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D73DDE-5D1D-7C4D-8B5F-6087174A72F1}"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ChangeArrowheads="1" noTextEdit="1"/>
          </p:cNvSpPr>
          <p:nvPr>
            <p:ph type="sldImg"/>
          </p:nvPr>
        </p:nvSpPr>
        <p:spPr/>
      </p:sp>
      <p:sp>
        <p:nvSpPr>
          <p:cNvPr id="1679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shows the trade-off of block size versus miss rate for a set of programs and cache sizes.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679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C76245-148F-6843-9220-5490825D17F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p:cNvSpPr>
            <a:spLocks noGrp="1" noRot="1" noChangeAspect="1" noChangeArrowheads="1" noTextEdit="1"/>
          </p:cNvSpPr>
          <p:nvPr>
            <p:ph type="sldImg"/>
          </p:nvPr>
        </p:nvSpPr>
        <p:spPr/>
      </p:sp>
      <p:sp>
        <p:nvSpPr>
          <p:cNvPr id="17203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B.12 shows the average memory access time for all block and cache sizes between those two extremes. The boldfaced entries show the fastest block size for a given cache size: 32 bytes for 4 KB and 64 bytes for the larger caches. These sizes are, in fact, popular block sizes for processor caches today.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As in all of these techniques, the cache designer is trying to minimize both the miss rate and the miss penalty. The selection of block size depends on both the latency and bandwidth of the lower-level memory. High latency and high bandwidth encourage large block size since the cache gets many more bytes per miss for a small increase in miss penalty. Conversely, low latency and low band- width encourage smaller block sizes since there is little time saved from a larger block. For example, twice the miss penalty of a small block may be close to the penalty of a block twice the size. The larger number of small blocks may also reduce conflict misses.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7203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B32CF9-0644-B64D-BDD3-DC52BB001FAF}"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ChangeArrowheads="1" noTextEdit="1"/>
          </p:cNvSpPr>
          <p:nvPr>
            <p:ph type="sldImg"/>
          </p:nvPr>
        </p:nvSpPr>
        <p:spPr/>
      </p:sp>
      <p:sp>
        <p:nvSpPr>
          <p:cNvPr id="1761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2:1</a:t>
            </a:r>
            <a:r>
              <a:rPr lang="zh-CN" altLang="en-US">
                <a:latin typeface="Arial" panose="020B0604020202020204" pitchFamily="34" charset="0"/>
              </a:rPr>
              <a:t> </a:t>
            </a:r>
            <a:r>
              <a:rPr lang="en-US" altLang="zh-CN">
                <a:latin typeface="Arial" panose="020B0604020202020204" pitchFamily="34" charset="0"/>
              </a:rPr>
              <a:t>cache rule of thumb: demonstrate benefits of associativity for decreasing miss rates</a:t>
            </a:r>
            <a:endParaRPr lang="en-US" altLang="zh-CN">
              <a:latin typeface="Arial" panose="020B0604020202020204" pitchFamily="34" charset="0"/>
            </a:endParaRPr>
          </a:p>
          <a:p>
            <a:r>
              <a:rPr lang="en-US" altLang="en-US">
                <a:latin typeface="Arial" panose="020B0604020202020204" pitchFamily="34" charset="0"/>
              </a:rPr>
              <a:t>However, higher-associativity increases hit time and therefore may increase memory access time for larger caches</a:t>
            </a:r>
            <a:endParaRPr lang="en-US" altLang="en-US">
              <a:latin typeface="Arial" panose="020B0604020202020204" pitchFamily="34" charset="0"/>
            </a:endParaRPr>
          </a:p>
        </p:txBody>
      </p:sp>
      <p:sp>
        <p:nvSpPr>
          <p:cNvPr id="1761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3325F7-66F3-0341-A223-D77CAB4DC99E}"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this end, we may introduce multi-level cache.</a:t>
            </a:r>
            <a:endParaRPr lang="zh-CN" altLang="en-US">
              <a:latin typeface="Arial" panose="020B0604020202020204" pitchFamily="34" charset="0"/>
              <a:ea typeface="宋体" panose="02010600030101010101" pitchFamily="2" charset="-122"/>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BB1EEC-09EB-41AC-9E25-B8EAABC8C407}" type="slidenum">
              <a:rPr lang="en-US" altLang="zh-CN"/>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p:cNvSpPr>
            <a:spLocks noGrp="1" noRot="1" noChangeAspect="1" noChangeArrowheads="1" noTextEdit="1"/>
          </p:cNvSpPr>
          <p:nvPr>
            <p:ph type="sldImg"/>
          </p:nvPr>
        </p:nvSpPr>
        <p:spPr/>
      </p:sp>
      <p:sp>
        <p:nvSpPr>
          <p:cNvPr id="1832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Reducing cache misses had been the traditional focus of cache research, but the cache performance formula assures us that improvements in miss penalty can be just as beneficial as improvements in miss rate. </a:t>
            </a:r>
            <a:endParaRPr lang="en-US" altLang="en-US">
              <a:latin typeface="Arial" panose="020B0604020202020204" pitchFamily="34" charset="0"/>
            </a:endParaRPr>
          </a:p>
        </p:txBody>
      </p:sp>
      <p:sp>
        <p:nvSpPr>
          <p:cNvPr id="1832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01A34FE-BB8B-7541-8031-53CEABEEBE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ChangeArrowheads="1" noTextEdit="1"/>
          </p:cNvSpPr>
          <p:nvPr>
            <p:ph type="sldImg"/>
          </p:nvPr>
        </p:nvSpPr>
        <p:spPr/>
      </p:sp>
      <p:sp>
        <p:nvSpPr>
          <p:cNvPr id="1863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X</a:t>
            </a:r>
            <a:r>
              <a:rPr lang="en-US" altLang="en-US">
                <a:latin typeface="Arial" panose="020B0604020202020204" pitchFamily="34" charset="0"/>
              </a:rPr>
              <a:t>hzczxzt, wqdy</a:t>
            </a:r>
            <a:endParaRPr lang="en-US" altLang="en-US">
              <a:latin typeface="Arial" panose="020B0604020202020204" pitchFamily="34" charset="0"/>
            </a:endParaRPr>
          </a:p>
        </p:txBody>
      </p:sp>
      <p:sp>
        <p:nvSpPr>
          <p:cNvPr id="1863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E697F6-2945-C44B-B683-6C2567A9317A}"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noChangeArrowheads="1" noTextEdit="1"/>
          </p:cNvSpPr>
          <p:nvPr>
            <p:ph type="sldImg"/>
          </p:nvPr>
        </p:nvSpPr>
        <p:spPr/>
      </p:sp>
      <p:sp>
        <p:nvSpPr>
          <p:cNvPr id="1935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Local miss rate</a:t>
            </a:r>
            <a:r>
              <a:rPr lang="en-US" altLang="en-US">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endParaRPr lang="en-US" altLang="en-US">
              <a:latin typeface="Arial" panose="020B0604020202020204" pitchFamily="34" charset="0"/>
            </a:endParaRPr>
          </a:p>
          <a:p>
            <a:r>
              <a:rPr lang="en-US" altLang="en-US" i="1">
                <a:latin typeface="Arial" panose="020B0604020202020204" pitchFamily="34" charset="0"/>
              </a:rPr>
              <a:t>Global miss rate</a:t>
            </a:r>
            <a:r>
              <a:rPr lang="en-US" altLang="en-US">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35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28FC7F-2DB4-2540-808F-FD251F6894AA}"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p:cNvSpPr>
            <a:spLocks noGrp="1" noRot="1" noChangeAspect="1" noChangeArrowheads="1" noTextEdit="1"/>
          </p:cNvSpPr>
          <p:nvPr>
            <p:ph type="sldImg"/>
          </p:nvPr>
        </p:nvSpPr>
        <p:spPr/>
      </p:sp>
      <p:sp>
        <p:nvSpPr>
          <p:cNvPr id="1955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Local miss rate</a:t>
            </a:r>
            <a:r>
              <a:rPr lang="en-US" altLang="en-US">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endParaRPr lang="en-US" altLang="en-US">
              <a:latin typeface="Arial" panose="020B0604020202020204" pitchFamily="34" charset="0"/>
            </a:endParaRPr>
          </a:p>
          <a:p>
            <a:r>
              <a:rPr lang="en-US" altLang="en-US" i="1">
                <a:latin typeface="Arial" panose="020B0604020202020204" pitchFamily="34" charset="0"/>
              </a:rPr>
              <a:t>Global miss rate</a:t>
            </a:r>
            <a:r>
              <a:rPr lang="en-US" altLang="en-US">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955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3C602-FFEB-C84C-94A7-85D62DEA8BF2}"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noChangeArrowheads="1" noTextEdit="1"/>
          </p:cNvSpPr>
          <p:nvPr>
            <p:ph type="sldImg"/>
          </p:nvPr>
        </p:nvSpPr>
        <p:spPr/>
      </p:sp>
      <p:sp>
        <p:nvSpPr>
          <p:cNvPr id="19763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Another consideration concerns whether data in the first-level cache are in the second-level cache. </a:t>
            </a:r>
            <a:r>
              <a:rPr lang="en-US" altLang="en-US" i="1" dirty="0">
                <a:latin typeface="Arial" panose="020B0604020202020204" pitchFamily="34" charset="0"/>
              </a:rPr>
              <a:t>Multilevel inclusion </a:t>
            </a:r>
            <a:r>
              <a:rPr lang="en-US" altLang="en-US" dirty="0">
                <a:latin typeface="Arial" panose="020B0604020202020204" pitchFamily="34" charset="0"/>
              </a:rPr>
              <a:t>is the natural policy for memory hierarchies: L1 data are always present in L2. Inclusion is desirable because con- </a:t>
            </a:r>
            <a:r>
              <a:rPr lang="en-US" altLang="en-US" dirty="0" err="1">
                <a:latin typeface="Arial" panose="020B0604020202020204" pitchFamily="34" charset="0"/>
              </a:rPr>
              <a:t>sistency</a:t>
            </a:r>
            <a:r>
              <a:rPr lang="en-US" altLang="en-US" dirty="0">
                <a:latin typeface="Arial" panose="020B0604020202020204" pitchFamily="34" charset="0"/>
              </a:rPr>
              <a:t> between I/O and caches (or among caches in a multiprocessor) can be determined just by checking the second-level cache. </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However, what if the designer can only afford an L2 cache that is slightly big- ger than the L1 cache? Should a significant portion of its space be used as a redundant copy of the L1 cache? In such cases a sensible opposite policy is </a:t>
            </a:r>
            <a:r>
              <a:rPr lang="en-US" altLang="en-US" i="1" dirty="0" err="1">
                <a:latin typeface="Arial" panose="020B0604020202020204" pitchFamily="34" charset="0"/>
              </a:rPr>
              <a:t>mul</a:t>
            </a:r>
            <a:r>
              <a:rPr lang="en-US" altLang="en-US" i="1" dirty="0">
                <a:latin typeface="Arial" panose="020B0604020202020204" pitchFamily="34" charset="0"/>
              </a:rPr>
              <a:t>- </a:t>
            </a:r>
            <a:r>
              <a:rPr lang="en-US" altLang="en-US" i="1" dirty="0" err="1">
                <a:latin typeface="Arial" panose="020B0604020202020204" pitchFamily="34" charset="0"/>
              </a:rPr>
              <a:t>tilevel</a:t>
            </a:r>
            <a:r>
              <a:rPr lang="en-US" altLang="en-US" i="1" dirty="0">
                <a:latin typeface="Arial" panose="020B0604020202020204" pitchFamily="34" charset="0"/>
              </a:rPr>
              <a:t> exclusion: </a:t>
            </a:r>
            <a:r>
              <a:rPr lang="en-US" altLang="en-US" dirty="0">
                <a:latin typeface="Arial" panose="020B0604020202020204" pitchFamily="34" charset="0"/>
              </a:rPr>
              <a:t>L1 data are </a:t>
            </a:r>
            <a:r>
              <a:rPr lang="en-US" altLang="en-US" i="1" dirty="0">
                <a:latin typeface="Arial" panose="020B0604020202020204" pitchFamily="34" charset="0"/>
              </a:rPr>
              <a:t>never </a:t>
            </a:r>
            <a:r>
              <a:rPr lang="en-US" altLang="en-US" dirty="0">
                <a:latin typeface="Arial" panose="020B0604020202020204" pitchFamily="34" charset="0"/>
              </a:rPr>
              <a:t>found in an L2 cache. Typically, with </a:t>
            </a:r>
            <a:r>
              <a:rPr lang="en-US" altLang="en-US" dirty="0" err="1">
                <a:latin typeface="Arial" panose="020B0604020202020204" pitchFamily="34" charset="0"/>
              </a:rPr>
              <a:t>exclu</a:t>
            </a:r>
            <a:r>
              <a:rPr lang="en-US" altLang="en-US" dirty="0">
                <a:latin typeface="Arial" panose="020B0604020202020204" pitchFamily="34" charset="0"/>
              </a:rPr>
              <a:t>- </a:t>
            </a:r>
            <a:r>
              <a:rPr lang="en-US" altLang="en-US" dirty="0" err="1">
                <a:latin typeface="Arial" panose="020B0604020202020204" pitchFamily="34" charset="0"/>
              </a:rPr>
              <a:t>sion</a:t>
            </a:r>
            <a:r>
              <a:rPr lang="en-US" altLang="en-US" dirty="0">
                <a:latin typeface="Arial" panose="020B0604020202020204" pitchFamily="34" charset="0"/>
              </a:rPr>
              <a:t> a cache miss in L1 results in a swap of blocks between L1 and L2 instead of a replacement of an L1 block with an L2 block. This policy prevents wasting space in the L2 cache.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9763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0F9A68-CD32-2840-A9B2-979599CEBA23}"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p:cNvSpPr>
            <a:spLocks noGrp="1" noRot="1" noChangeAspect="1" noChangeArrowheads="1" noTextEdit="1"/>
          </p:cNvSpPr>
          <p:nvPr>
            <p:ph type="sldImg"/>
          </p:nvPr>
        </p:nvSpPr>
        <p:spPr/>
      </p:sp>
      <p:sp>
        <p:nvSpPr>
          <p:cNvPr id="2037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Subsequent reads could be served from the write buffer.</a:t>
            </a:r>
            <a:endParaRPr lang="en-US" altLang="en-US">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https://en.wikipedia.org/wiki/Write_buffer</a:t>
            </a:r>
            <a:endParaRPr lang="en-US" altLang="zh-CN">
              <a:latin typeface="Arial" panose="020B0604020202020204" pitchFamily="34" charset="0"/>
            </a:endParaRPr>
          </a:p>
        </p:txBody>
      </p:sp>
      <p:sp>
        <p:nvSpPr>
          <p:cNvPr id="2037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38F921-54BE-0446-BC4B-0341A7489D33}"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ChangeArrowheads="1" noTextEdit="1"/>
          </p:cNvSpPr>
          <p:nvPr>
            <p:ph type="sldImg"/>
          </p:nvPr>
        </p:nvSpPr>
        <p:spPr/>
      </p:sp>
      <p:sp>
        <p:nvSpPr>
          <p:cNvPr id="205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Why check the write buffer?</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Read-after-write data hazar</a:t>
            </a:r>
            <a:endParaRPr lang="en-US" altLang="zh-CN">
              <a:latin typeface="Arial" panose="020B0604020202020204" pitchFamily="34" charset="0"/>
            </a:endParaRPr>
          </a:p>
          <a:p>
            <a:r>
              <a:rPr lang="en-US" altLang="en-US">
                <a:latin typeface="Arial" panose="020B0604020202020204" pitchFamily="34" charset="0"/>
              </a:rPr>
              <a:t>fer hasn’t completed writing to location 512 in memory, the read of location 512 will put the old, wrong value into the cache block, and th</a:t>
            </a:r>
            <a:endParaRPr lang="en-US" altLang="zh-CN">
              <a:latin typeface="Arial" panose="020B0604020202020204" pitchFamily="34" charset="0"/>
            </a:endParaRPr>
          </a:p>
          <a:p>
            <a:r>
              <a:rPr lang="en-US" altLang="en-US">
                <a:sym typeface="+mn-ea"/>
              </a:rPr>
              <a:t>Using the terminology from Chapter 2, this is a read-after-write data hazard in memory. Let’s follow a cache access to see the danger. The data in R3 are placed into the write buffer after the store. The following load uses the same cache index and is therefore a miss. The second load instruction tries to put the value in loca- tion 512 into register R2; this also results in a miss. If the write buf</a:t>
            </a:r>
            <a:r>
              <a:rPr lang="en-US" altLang="en-US">
                <a:latin typeface="Arial" panose="020B0604020202020204" pitchFamily="34" charset="0"/>
              </a:rPr>
              <a:t>en into R2. Without proper pre- cautions, R3 would not be equal to R2!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058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B88F74-27F1-3544-854E-593E7184EDE9}"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p:cNvSpPr>
            <a:spLocks noGrp="1" noRot="1" noChangeAspect="1" noChangeArrowheads="1" noTextEdit="1"/>
          </p:cNvSpPr>
          <p:nvPr>
            <p:ph type="sldImg"/>
          </p:nvPr>
        </p:nvSpPr>
        <p:spPr/>
      </p:sp>
      <p:sp>
        <p:nvSpPr>
          <p:cNvPr id="20787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Now that we have five optimizations that reduce cache miss penalties or miss rates, it is time to look at reducing the final component of average memory access time. Hit time is critical because it can affect the clock rate of the processor; in many processors today the cache access time limits the clock cycle rate, even for processors that take multiple clock cycles to access the cache. Hence, a fast hit time is multiplied in importance beyond the average memory access time formula because it helps everything. </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0787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EEF019-4C04-204B-B7F7-0DDF35EB55F5}"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幻灯片图像占位符 1"/>
          <p:cNvSpPr>
            <a:spLocks noGrp="1" noRot="1" noChangeAspect="1" noChangeArrowheads="1" noTextEdit="1"/>
          </p:cNvSpPr>
          <p:nvPr>
            <p:ph type="sldImg"/>
          </p:nvPr>
        </p:nvSpPr>
        <p:spPr/>
      </p:sp>
      <p:sp>
        <p:nvSpPr>
          <p:cNvPr id="2109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a:latin typeface="Arial" panose="020B0604020202020204" pitchFamily="34" charset="0"/>
            </a:endParaRPr>
          </a:p>
          <a:p>
            <a:r>
              <a:rPr lang="en-US" altLang="en-US">
                <a:latin typeface="Arial" panose="020B0604020202020204" pitchFamily="34" charset="0"/>
              </a:rPr>
              <a:t>This alternative allows the cache read to begin immediately, and yet the tag comparison is still with physical addresses. The limitation of this </a:t>
            </a:r>
            <a:r>
              <a:rPr lang="en-US" altLang="en-US" i="1">
                <a:latin typeface="Arial" panose="020B0604020202020204" pitchFamily="34" charset="0"/>
              </a:rPr>
              <a:t>virtually indexed, physically tagged </a:t>
            </a:r>
            <a:r>
              <a:rPr lang="en-US" altLang="en-US">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109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4F95B9A-EC68-1B41-BF86-328AF9EB43E8}"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幻灯片图像占位符 1"/>
          <p:cNvSpPr>
            <a:spLocks noGrp="1" noRot="1" noChangeAspect="1" noChangeArrowheads="1" noTextEdit="1"/>
          </p:cNvSpPr>
          <p:nvPr>
            <p:ph type="sldImg"/>
          </p:nvPr>
        </p:nvSpPr>
        <p:spPr/>
      </p:sp>
      <p:sp>
        <p:nvSpPr>
          <p:cNvPr id="2129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a:latin typeface="Arial" panose="020B0604020202020204" pitchFamily="34" charset="0"/>
            </a:endParaRPr>
          </a:p>
          <a:p>
            <a:r>
              <a:rPr lang="en-US" altLang="en-US">
                <a:latin typeface="Arial" panose="020B0604020202020204" pitchFamily="34" charset="0"/>
              </a:rPr>
              <a:t>This alternative allows the cache read to begin immediately, and yet the tag comparison is still with physical addresses. The limitation of this </a:t>
            </a:r>
            <a:r>
              <a:rPr lang="en-US" altLang="en-US" i="1">
                <a:latin typeface="Arial" panose="020B0604020202020204" pitchFamily="34" charset="0"/>
              </a:rPr>
              <a:t>virtually indexed, physically tagged </a:t>
            </a:r>
            <a:r>
              <a:rPr lang="en-US" altLang="en-US">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129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1C91C1-490F-CA46-9552-9E629FF3EBC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ea typeface="宋体" panose="02010600030101010101" pitchFamily="2" charset="-122"/>
              </a:rPr>
              <a:t>To enhance memory usage efficiency and safety, </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we also introduce virtual memory that integrates both physical memory and magnetic disk.</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Virtual memory enables each program to independently manage allocated memory space </a:t>
            </a:r>
            <a:endParaRPr lang="en-US" altLang="zh-CN" dirty="0">
              <a:latin typeface="Arial" panose="020B0604020202020204" pitchFamily="34" charset="0"/>
              <a:ea typeface="宋体" panose="02010600030101010101" pitchFamily="2" charset="-122"/>
            </a:endParaRPr>
          </a:p>
          <a:p>
            <a:pPr eaLnBrk="1" hangingPunct="1"/>
            <a:r>
              <a:rPr lang="en-US" altLang="zh-CN" dirty="0">
                <a:latin typeface="Arial" panose="020B0604020202020204" pitchFamily="34" charset="0"/>
                <a:ea typeface="宋体" panose="02010600030101010101" pitchFamily="2" charset="-122"/>
              </a:rPr>
              <a:t>via indirect mapping from virtual address to physical address.</a:t>
            </a:r>
            <a:endParaRPr lang="en-US" altLang="zh-CN" dirty="0">
              <a:latin typeface="Arial" panose="020B0604020202020204" pitchFamily="34" charset="0"/>
              <a:ea typeface="宋体" panose="02010600030101010101" pitchFamily="2" charset="-122"/>
            </a:endParaRPr>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p:cNvSpPr>
            <a:spLocks noGrp="1" noRot="1" noChangeAspect="1" noChangeArrowheads="1" noTextEdit="1"/>
          </p:cNvSpPr>
          <p:nvPr>
            <p:ph type="sldImg"/>
          </p:nvPr>
        </p:nvSpPr>
        <p:spPr/>
      </p:sp>
      <p:sp>
        <p:nvSpPr>
          <p:cNvPr id="2150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en-US"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dirty="0">
              <a:latin typeface="Arial" panose="020B0604020202020204" pitchFamily="34" charset="0"/>
            </a:endParaRPr>
          </a:p>
          <a:p>
            <a:r>
              <a:rPr lang="en-US" altLang="en-US" dirty="0">
                <a:latin typeface="Arial" panose="020B0604020202020204" pitchFamily="34" charset="0"/>
              </a:rPr>
              <a:t>This alternative allows the cache read to begin immediately, and yet the tag comparison is still with physical addresses. The limitation of this </a:t>
            </a:r>
            <a:r>
              <a:rPr lang="en-US" altLang="en-US" i="1" dirty="0">
                <a:latin typeface="Arial" panose="020B0604020202020204" pitchFamily="34" charset="0"/>
              </a:rPr>
              <a:t>virtually indexed, physically tagged </a:t>
            </a:r>
            <a:r>
              <a:rPr lang="en-US" altLang="en-US"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dirty="0">
              <a:latin typeface="Arial" panose="020B0604020202020204" pitchFamily="34" charset="0"/>
            </a:endParaRPr>
          </a:p>
          <a:p>
            <a:endParaRPr lang="zh-CN" altLang="en-US" dirty="0">
              <a:latin typeface="Arial" panose="020B0604020202020204" pitchFamily="34" charset="0"/>
            </a:endParaRPr>
          </a:p>
        </p:txBody>
      </p:sp>
      <p:sp>
        <p:nvSpPr>
          <p:cNvPr id="2150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p:cNvSpPr>
            <a:spLocks noGrp="1" noRot="1" noChangeAspect="1" noChangeArrowheads="1" noTextEdit="1"/>
          </p:cNvSpPr>
          <p:nvPr>
            <p:ph type="sldImg"/>
          </p:nvPr>
        </p:nvSpPr>
        <p:spPr/>
      </p:sp>
      <p:sp>
        <p:nvSpPr>
          <p:cNvPr id="2170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a:latin typeface="Arial" panose="020B0604020202020204" pitchFamily="34" charset="0"/>
            </a:endParaRPr>
          </a:p>
          <a:p>
            <a:r>
              <a:rPr lang="en-US" altLang="en-US">
                <a:latin typeface="Arial" panose="020B0604020202020204" pitchFamily="34" charset="0"/>
              </a:rPr>
              <a:t>This alternative allows the cache read to begin immediately, and yet the tag comparison is still with physical addresses. The limitation of this </a:t>
            </a:r>
            <a:r>
              <a:rPr lang="en-US" altLang="en-US" i="1">
                <a:latin typeface="Arial" panose="020B0604020202020204" pitchFamily="34" charset="0"/>
              </a:rPr>
              <a:t>virtually indexed, physically tagged </a:t>
            </a:r>
            <a:r>
              <a:rPr lang="en-US" altLang="en-US">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170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ChangeArrowheads="1" noTextEdit="1"/>
          </p:cNvSpPr>
          <p:nvPr>
            <p:ph type="sldImg"/>
          </p:nvPr>
        </p:nvSpPr>
        <p:spPr/>
      </p:sp>
      <p:sp>
        <p:nvSpPr>
          <p:cNvPr id="7373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Based on these basics of virtual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Now let’s discuss how exactly virtual memory works.</a:t>
            </a:r>
            <a:endParaRPr lang="zh-CN" altLang="en-US">
              <a:latin typeface="Arial" panose="020B0604020202020204" pitchFamily="34" charset="0"/>
              <a:ea typeface="宋体" panose="02010600030101010101" pitchFamily="2" charset="-122"/>
            </a:endParaRPr>
          </a:p>
        </p:txBody>
      </p:sp>
      <p:sp>
        <p:nvSpPr>
          <p:cNvPr id="7373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19BD745-4D03-4646-AF55-8E5EFD8F69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ChangeArrowheads="1" noTextEdit="1"/>
          </p:cNvSpPr>
          <p:nvPr>
            <p:ph type="sldImg"/>
          </p:nvPr>
        </p:nvSpPr>
        <p:spPr/>
      </p:sp>
      <p:sp>
        <p:nvSpPr>
          <p:cNvPr id="757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In particular, we’ll walk through its working principles via investigating four questions.</a:t>
            </a:r>
            <a:endParaRPr lang="zh-CN" altLang="en-US">
              <a:latin typeface="Arial" panose="020B0604020202020204" pitchFamily="34" charset="0"/>
              <a:ea typeface="宋体" panose="02010600030101010101" pitchFamily="2" charset="-122"/>
            </a:endParaRPr>
          </a:p>
        </p:txBody>
      </p:sp>
      <p:sp>
        <p:nvSpPr>
          <p:cNvPr id="757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2B9B04B-0423-054C-AF6E-DD81C1C311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first question, block placement in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Still remember block placement strategies when we discussed about cache?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For memory, block placement is fully associative, that is, the OS allows blocks to be placed anywhere in the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main reason is to load as more blocks as possible to memory, as access to a rotating disk upon memory miss causes high miss penalty.</a:t>
            </a:r>
            <a:endParaRPr lang="zh-CN" altLang="en-US">
              <a:latin typeface="Arial" panose="020B0604020202020204" pitchFamily="34" charset="0"/>
              <a:ea typeface="宋体" panose="02010600030101010101" pitchFamily="2" charset="-122"/>
            </a:endParaRPr>
          </a:p>
        </p:txBody>
      </p:sp>
      <p:sp>
        <p:nvSpPr>
          <p:cNvPr id="778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92A07CF-04BC-8848-AD21-E794716097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ChangeArrowheads="1" noTextEdit="1"/>
          </p:cNvSpPr>
          <p:nvPr>
            <p:ph type="sldImg"/>
          </p:nvPr>
        </p:nvSpPr>
        <p:spPr/>
      </p:sp>
      <p:sp>
        <p:nvSpPr>
          <p:cNvPr id="798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solution is using page table to track the mapping between virtual address and physical address.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Specifically, each entry of the page table records which physical page a virtual page maps to.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a:latin typeface="Arial" panose="020B0604020202020204" pitchFamily="34" charset="0"/>
              <a:ea typeface="宋体" panose="02010600030101010101" pitchFamily="2" charset="-122"/>
            </a:endParaRPr>
          </a:p>
        </p:txBody>
      </p:sp>
      <p:sp>
        <p:nvSpPr>
          <p:cNvPr id="798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noChangeArrowheads="1" noTextEdit="1"/>
          </p:cNvSpPr>
          <p:nvPr>
            <p:ph type="sldImg"/>
          </p:nvPr>
        </p:nvSpPr>
        <p:spPr/>
      </p:sp>
      <p:sp>
        <p:nvSpPr>
          <p:cNvPr id="819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But there should be cases when certain block cannot be found in memory, right?</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In this case, we face with the third question, which block to replace upon memory miss.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replacement strategy is to replace the least recently used block.</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idea is using a use bit to mark a block when it’s accessed. This way, blocks with use bits unset could be selected as targets for replacement. </a:t>
            </a:r>
            <a:endParaRPr lang="en-US" altLang="zh-CN">
              <a:latin typeface="Arial" panose="020B0604020202020204" pitchFamily="34" charset="0"/>
              <a:ea typeface="宋体" panose="02010600030101010101" pitchFamily="2" charset="-122"/>
            </a:endParaRPr>
          </a:p>
        </p:txBody>
      </p:sp>
      <p:sp>
        <p:nvSpPr>
          <p:cNvPr id="819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DA566C0-B3E5-9E42-9EFC-295A44108E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noChangeArrowheads="1" noTextEdit="1"/>
          </p:cNvSpPr>
          <p:nvPr>
            <p:ph type="sldImg"/>
          </p:nvPr>
        </p:nvSpPr>
        <p:spPr/>
      </p:sp>
      <p:sp>
        <p:nvSpPr>
          <p:cNvPr id="8397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fourth question, write strategy.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Virtual memory adopts write-back strategy, that is, data is first updated to memory, and then to disk upon replacing the data in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reason is the slow speed for accessing rotating disk; write-back strategy requires accessing disk for write only when necessary.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Virtual memory also uses a dirty bit to track their integrity. For a block read from disk to memory, they will be written back to disk only if it has been modified.</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8397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55BDAFA-0E3A-1143-9237-80B934F158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ChangeArrowheads="1" noTextEdit="1"/>
          </p:cNvSpPr>
          <p:nvPr>
            <p:ph type="sldImg"/>
          </p:nvPr>
        </p:nvSpPr>
        <p:spPr/>
      </p:sp>
      <p:sp>
        <p:nvSpPr>
          <p:cNvPr id="860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Certainly we need more details to understand virtual memory, right?</a:t>
            </a:r>
            <a:endParaRPr lang="en-US" altLang="zh-CN">
              <a:latin typeface="Arial" panose="020B0604020202020204" pitchFamily="34" charset="0"/>
              <a:ea typeface="宋体" panose="02010600030101010101" pitchFamily="2" charset="-122"/>
            </a:endParaRPr>
          </a:p>
        </p:txBody>
      </p:sp>
      <p:sp>
        <p:nvSpPr>
          <p:cNvPr id="860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E4D6B8F-0E46-A347-A6E1-9651A2B64A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ChangeArrowheads="1" noTextEdit="1"/>
          </p:cNvSpPr>
          <p:nvPr>
            <p:ph type="sldImg"/>
          </p:nvPr>
        </p:nvSpPr>
        <p:spPr/>
      </p:sp>
      <p:sp>
        <p:nvSpPr>
          <p:cNvPr id="880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let’s proceed to detail the entire process of translating virtual address to physical address.</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880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C4F52A8-BF93-454E-A730-2F5C60A7D7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 The levels in a typical memory hierarchy in a personal mobile device (PMD), such as a cell phone or tablet (A), in a laptop or desktop computer (B), and in a server (C). As we move farther away from the processor, the memory in the level below becomes slower and larger. Note that the time units change by a factor of 109 from pico- seconds to milliseconds in the case of magnetic disks and that the size units change by a factor of 1010 from thou- sands of bytes to tens of terabytes. If we were to add warehouse-sized computers, as opposed to just servers, the capacity scale would increase by three to six orders of magnitude. Solid-state drives (SSDs) composed of Flash are used exclusively in PMDs, and heavily in both laptops and desktops. In many desktops, the primary storage system is SSD, and expansion disks are primarily hard disk drives (HDDs). Likewise, many servers mix SSDs and HDDs. </a:t>
            </a:r>
            <a:endParaRPr lang="en-US" dirty="0"/>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ChangeArrowheads="1" noTextEdit="1"/>
          </p:cNvSpPr>
          <p:nvPr>
            <p:ph type="sldImg"/>
          </p:nvPr>
        </p:nvSpPr>
        <p:spPr/>
      </p:sp>
      <p:sp>
        <p:nvSpPr>
          <p:cNvPr id="901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we mentioned, address translation relies heavily on page table, which records the mapping from virtual page number to physical page number.</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Given a virtual address, we first use its virtual page number as index to query the page table and find its corresponding physical page number.</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Then concatenating the physical page number with the page offset in virtual address, we get the physical address.</a:t>
            </a:r>
            <a:endParaRPr lang="zh-CN" altLang="en-US">
              <a:latin typeface="Arial" panose="020B0604020202020204" pitchFamily="34" charset="0"/>
              <a:ea typeface="宋体" panose="02010600030101010101" pitchFamily="2" charset="-122"/>
            </a:endParaRPr>
          </a:p>
        </p:txBody>
      </p:sp>
      <p:sp>
        <p:nvSpPr>
          <p:cNvPr id="901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A860EC8-2BE9-D141-9D0D-02F239A4B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noChangeArrowheads="1" noTextEdit="1"/>
          </p:cNvSpPr>
          <p:nvPr>
            <p:ph type="sldImg"/>
          </p:nvPr>
        </p:nvSpPr>
        <p:spPr/>
      </p:sp>
      <p:sp>
        <p:nvSpPr>
          <p:cNvPr id="9216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often large in size,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For example, given a 32-bit virtual address, 4-kilobyte page, and 4-byte page table entry,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size of corresponding page table would be as large as 4 megabyte.</a:t>
            </a:r>
            <a:endParaRPr lang="zh-CN" altLang="en-US">
              <a:latin typeface="Arial" panose="020B0604020202020204" pitchFamily="34" charset="0"/>
              <a:ea typeface="宋体" panose="02010600030101010101" pitchFamily="2" charset="-122"/>
            </a:endParaRPr>
          </a:p>
        </p:txBody>
      </p:sp>
      <p:sp>
        <p:nvSpPr>
          <p:cNvPr id="9216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24C88A6-ADF6-5843-AC34-D748ED9232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noChangeArrowheads="1" noTextEdit="1"/>
          </p:cNvSpPr>
          <p:nvPr>
            <p:ph type="sldImg"/>
          </p:nvPr>
        </p:nvSpPr>
        <p:spPr/>
      </p:sp>
      <p:sp>
        <p:nvSpPr>
          <p:cNvPr id="942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stored in main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This costs each data access two memory accesses: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One to obtain the physical address from the page table, and one to get the data from the physical address;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Obviously, this doubles access time; so how to be faster?</a:t>
            </a:r>
            <a:endParaRPr lang="en-US" altLang="zh-CN">
              <a:latin typeface="Arial" panose="020B0604020202020204" pitchFamily="34" charset="0"/>
              <a:ea typeface="宋体" panose="02010600030101010101" pitchFamily="2" charset="-122"/>
            </a:endParaRPr>
          </a:p>
        </p:txBody>
      </p:sp>
      <p:sp>
        <p:nvSpPr>
          <p:cNvPr id="942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2840201-FE06-024D-BDA6-838B79B7BD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noChangeArrowheads="1" noTextEdit="1"/>
          </p:cNvSpPr>
          <p:nvPr>
            <p:ph type="sldImg"/>
          </p:nvPr>
        </p:nvSpPr>
        <p:spPr/>
      </p:sp>
      <p:sp>
        <p:nvSpPr>
          <p:cNvPr id="962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Use cache, right?</a:t>
            </a:r>
            <a:endParaRPr lang="zh-CN" altLang="en-US">
              <a:latin typeface="Arial" panose="020B0604020202020204" pitchFamily="34" charset="0"/>
              <a:ea typeface="宋体" panose="02010600030101010101" pitchFamily="2" charset="-122"/>
            </a:endParaRPr>
          </a:p>
        </p:txBody>
      </p:sp>
      <p:sp>
        <p:nvSpPr>
          <p:cNvPr id="962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F8E935E-7757-DB4C-B101-8E75F38D90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ChangeArrowheads="1" noTextEdit="1"/>
          </p:cNvSpPr>
          <p:nvPr>
            <p:ph type="sldImg"/>
          </p:nvPr>
        </p:nvSpPr>
        <p:spPr/>
      </p:sp>
      <p:sp>
        <p:nvSpPr>
          <p:cNvPr id="983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We introduce a special cache called TLB to cache previous address translations;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Each entry in TLB records a previous mapping from a virtual page number to a physical page number.</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Specifically, two major parts of each entry work for this: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 tag part records virtual page number while the virtual address part records the physical page number.</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Use</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bit to track accessed pages;</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Dirty bit to track modified pages;</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Valid bit: the tag of a tlb entry must be marked valid to allow a match;</a:t>
            </a:r>
            <a:endParaRPr lang="en-US" altLang="zh-CN">
              <a:latin typeface="Arial" panose="020B0604020202020204" pitchFamily="34" charset="0"/>
              <a:ea typeface="宋体" panose="02010600030101010101" pitchFamily="2" charset="-122"/>
            </a:endParaRPr>
          </a:p>
        </p:txBody>
      </p:sp>
      <p:sp>
        <p:nvSpPr>
          <p:cNvPr id="983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EBA18C5-FF63-CB4D-B93A-B2FA85E6D5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ChangeArrowheads="1" noTextEdit="1"/>
          </p:cNvSpPr>
          <p:nvPr>
            <p:ph type="sldImg"/>
          </p:nvPr>
        </p:nvSpPr>
        <p:spPr/>
      </p:sp>
      <p:sp>
        <p:nvSpPr>
          <p:cNvPr id="1003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First, the virtual page number is sent to compare with all tags;</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003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3F8197D-E851-844E-B7B3-40ADBE8F65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noChangeArrowheads="1" noTextEdit="1"/>
          </p:cNvSpPr>
          <p:nvPr>
            <p:ph type="sldImg"/>
          </p:nvPr>
        </p:nvSpPr>
        <p:spPr/>
      </p:sp>
      <p:sp>
        <p:nvSpPr>
          <p:cNvPr id="1024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024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CF8C6EA-0C23-1F49-BD96-002121FED1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p:cNvSpPr>
            <a:spLocks noGrp="1" noRot="1" noChangeAspect="1" noChangeArrowheads="1" noTextEdit="1"/>
          </p:cNvSpPr>
          <p:nvPr>
            <p:ph type="sldImg"/>
          </p:nvPr>
        </p:nvSpPr>
        <p:spPr/>
      </p:sp>
      <p:sp>
        <p:nvSpPr>
          <p:cNvPr id="1044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044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1778B6D-340C-DA4D-A0E6-C5F8B2C20F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ChangeArrowheads="1" noTextEdit="1"/>
          </p:cNvSpPr>
          <p:nvPr>
            <p:ph type="sldImg"/>
          </p:nvPr>
        </p:nvSpPr>
        <p:spPr/>
      </p:sp>
      <p:sp>
        <p:nvSpPr>
          <p:cNvPr id="1064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宋体" panose="02010600030101010101" pitchFamily="2" charset="-122"/>
              </a:rPr>
              <a:t>R/W: Read-only or read-write access access permission for all reachable pages. </a:t>
            </a:r>
            <a:endParaRPr lang="en-US" altLang="en-US">
              <a:latin typeface="Arial" panose="020B0604020202020204" pitchFamily="34" charset="0"/>
              <a:ea typeface="宋体" panose="02010600030101010101" pitchFamily="2" charset="-122"/>
            </a:endParaRPr>
          </a:p>
          <a:p>
            <a:r>
              <a:rPr lang="en-US" altLang="en-US">
                <a:latin typeface="Arial" panose="020B0604020202020204" pitchFamily="34" charset="0"/>
                <a:ea typeface="宋体" panose="02010600030101010101" pitchFamily="2" charset="-122"/>
              </a:rPr>
              <a:t>U/S: user or supervisor (kernel) mode access permission for all reachable pages. </a:t>
            </a:r>
            <a:endParaRPr lang="en-US" altLang="en-US">
              <a:latin typeface="Arial" panose="020B0604020202020204" pitchFamily="34" charset="0"/>
              <a:ea typeface="宋体" panose="02010600030101010101" pitchFamily="2" charset="-122"/>
            </a:endParaRPr>
          </a:p>
          <a:p>
            <a:r>
              <a:rPr lang="en-US" altLang="en-US">
                <a:latin typeface="Arial" panose="020B0604020202020204" pitchFamily="34" charset="0"/>
                <a:ea typeface="宋体" panose="02010600030101010101" pitchFamily="2" charset="-122"/>
              </a:rPr>
              <a:t>A: (accessed) Reference bit (set by MMU on reads and writes, cleared by software).</a:t>
            </a:r>
            <a:endParaRPr lang="zh-CN" altLang="en-US">
              <a:latin typeface="Arial" panose="020B0604020202020204" pitchFamily="34" charset="0"/>
              <a:ea typeface="宋体" panose="02010600030101010101" pitchFamily="2" charset="-122"/>
            </a:endParaRPr>
          </a:p>
        </p:txBody>
      </p:sp>
      <p:sp>
        <p:nvSpPr>
          <p:cNvPr id="1064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F57D171-8EE0-2146-832D-55582FE25B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p:cNvSpPr>
            <a:spLocks noGrp="1" noRot="1" noChangeAspect="1" noChangeArrowheads="1" noTextEdit="1"/>
          </p:cNvSpPr>
          <p:nvPr>
            <p:ph type="sldImg"/>
          </p:nvPr>
        </p:nvSpPr>
        <p:spPr/>
      </p:sp>
      <p:sp>
        <p:nvSpPr>
          <p:cNvPr id="1085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When we studied cache, we knew that block size matters to cache performance.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Now TLB is also a cache and we use page as the basic transfer unit, does page size also affect system performance?</a:t>
            </a:r>
            <a:endParaRPr lang="zh-CN" altLang="en-US">
              <a:latin typeface="Arial" panose="020B0604020202020204" pitchFamily="34" charset="0"/>
              <a:ea typeface="宋体" panose="02010600030101010101" pitchFamily="2" charset="-122"/>
            </a:endParaRPr>
          </a:p>
        </p:txBody>
      </p:sp>
      <p:sp>
        <p:nvSpPr>
          <p:cNvPr id="1085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31731BB-31D0-ED41-971F-6082FA14AA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2.2</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noChangeArrowheads="1" noTextEdit="1"/>
          </p:cNvSpPr>
          <p:nvPr>
            <p:ph type="sldImg"/>
          </p:nvPr>
        </p:nvSpPr>
        <p:spPr/>
      </p:sp>
      <p:sp>
        <p:nvSpPr>
          <p:cNvPr id="1105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105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2232A8B-68F1-7F43-825A-D75E75B103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ChangeArrowheads="1" noTextEdit="1"/>
          </p:cNvSpPr>
          <p:nvPr>
            <p:ph type="sldImg"/>
          </p:nvPr>
        </p:nvSpPr>
        <p:spPr/>
      </p:sp>
      <p:sp>
        <p:nvSpPr>
          <p:cNvPr id="1126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126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FB078AC-5801-9E4E-878A-5FC010866F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p:cNvSpPr>
            <a:spLocks noGrp="1" noRot="1" noChangeAspect="1" noChangeArrowheads="1" noTextEdit="1"/>
          </p:cNvSpPr>
          <p:nvPr>
            <p:ph type="sldImg"/>
          </p:nvPr>
        </p:nvSpPr>
        <p:spPr/>
      </p:sp>
      <p:sp>
        <p:nvSpPr>
          <p:cNvPr id="2150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en-US"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dirty="0">
              <a:latin typeface="Arial" panose="020B0604020202020204" pitchFamily="34" charset="0"/>
            </a:endParaRPr>
          </a:p>
          <a:p>
            <a:r>
              <a:rPr lang="en-US" altLang="en-US" dirty="0">
                <a:latin typeface="Arial" panose="020B0604020202020204" pitchFamily="34" charset="0"/>
              </a:rPr>
              <a:t>This alternative allows the cache read to begin immediately, and yet the tag comparison is still with physical addresses. The limitation of this </a:t>
            </a:r>
            <a:r>
              <a:rPr lang="en-US" altLang="en-US" i="1" dirty="0">
                <a:latin typeface="Arial" panose="020B0604020202020204" pitchFamily="34" charset="0"/>
              </a:rPr>
              <a:t>virtually indexed, physically tagged </a:t>
            </a:r>
            <a:r>
              <a:rPr lang="en-US" altLang="en-US"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dirty="0">
              <a:latin typeface="Arial" panose="020B0604020202020204" pitchFamily="34" charset="0"/>
            </a:endParaRPr>
          </a:p>
          <a:p>
            <a:endParaRPr lang="zh-CN" altLang="en-US" dirty="0">
              <a:latin typeface="Arial" panose="020B0604020202020204" pitchFamily="34" charset="0"/>
            </a:endParaRPr>
          </a:p>
        </p:txBody>
      </p:sp>
      <p:sp>
        <p:nvSpPr>
          <p:cNvPr id="2150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p:cNvSpPr>
            <a:spLocks noGrp="1" noRot="1" noChangeAspect="1" noChangeArrowheads="1" noTextEdit="1"/>
          </p:cNvSpPr>
          <p:nvPr>
            <p:ph type="sldImg"/>
          </p:nvPr>
        </p:nvSpPr>
        <p:spPr/>
      </p:sp>
      <p:sp>
        <p:nvSpPr>
          <p:cNvPr id="2170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endParaRPr lang="en-US" altLang="en-US">
              <a:latin typeface="Arial" panose="020B0604020202020204" pitchFamily="34" charset="0"/>
            </a:endParaRPr>
          </a:p>
          <a:p>
            <a:r>
              <a:rPr lang="en-US" altLang="en-US">
                <a:latin typeface="Arial" panose="020B0604020202020204" pitchFamily="34" charset="0"/>
              </a:rPr>
              <a:t>This alternative allows the cache read to begin immediately, and yet the tag comparison is still with physical addresses. The limitation of this </a:t>
            </a:r>
            <a:r>
              <a:rPr lang="en-US" altLang="en-US" i="1">
                <a:latin typeface="Arial" panose="020B0604020202020204" pitchFamily="34" charset="0"/>
              </a:rPr>
              <a:t>virtually indexed, physically tagged </a:t>
            </a:r>
            <a:r>
              <a:rPr lang="en-US" altLang="en-US">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170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noChangeArrowheads="1" noTextEdit="1"/>
          </p:cNvSpPr>
          <p:nvPr>
            <p:ph type="sldImg"/>
          </p:nvPr>
        </p:nvSpPr>
        <p:spPr/>
      </p:sp>
      <p:sp>
        <p:nvSpPr>
          <p:cNvPr id="1187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 the other hand, smaller page size has also some advances of its own.</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Main advance is conserving storage.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Reason: less internal fragmentation</a:t>
            </a:r>
            <a:endParaRPr lang="zh-CN" altLang="en-US">
              <a:latin typeface="Arial" panose="020B0604020202020204" pitchFamily="34" charset="0"/>
              <a:ea typeface="宋体" panose="02010600030101010101" pitchFamily="2" charset="-122"/>
            </a:endParaRPr>
          </a:p>
        </p:txBody>
      </p:sp>
      <p:sp>
        <p:nvSpPr>
          <p:cNvPr id="1187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2180A2D-3335-FE47-A9E5-50B15A81B2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p:cNvSpPr>
            <a:spLocks noGrp="1" noRot="1" noChangeAspect="1" noChangeArrowheads="1" noTextEdit="1"/>
          </p:cNvSpPr>
          <p:nvPr>
            <p:ph type="sldImg"/>
          </p:nvPr>
        </p:nvSpPr>
        <p:spPr/>
      </p:sp>
      <p:sp>
        <p:nvSpPr>
          <p:cNvPr id="1208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For real deployment, page size is not strictly confined with a certain size.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Instead, recent microprocessors support multiple page sizes, reaping the benefits of both larger and smaller page sizes.</a:t>
            </a:r>
            <a:endParaRPr lang="zh-CN" altLang="en-US">
              <a:latin typeface="Arial" panose="020B0604020202020204" pitchFamily="34" charset="0"/>
              <a:ea typeface="宋体" panose="02010600030101010101" pitchFamily="2" charset="-122"/>
            </a:endParaRPr>
          </a:p>
        </p:txBody>
      </p:sp>
      <p:sp>
        <p:nvSpPr>
          <p:cNvPr id="1208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9EB345F-3220-4640-BBE6-1C07EC06F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p:cNvSpPr>
            <a:spLocks noGrp="1" noRot="1" noChangeAspect="1" noChangeArrowheads="1" noTextEdit="1"/>
          </p:cNvSpPr>
          <p:nvPr>
            <p:ph type="sldImg"/>
          </p:nvPr>
        </p:nvSpPr>
        <p:spPr/>
      </p:sp>
      <p:sp>
        <p:nvSpPr>
          <p:cNvPr id="1228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we discussed various key principles of virtual memory</a:t>
            </a:r>
            <a:endParaRPr lang="zh-CN" altLang="en-US">
              <a:latin typeface="Arial" panose="020B0604020202020204" pitchFamily="34" charset="0"/>
              <a:ea typeface="宋体" panose="02010600030101010101" pitchFamily="2" charset="-122"/>
            </a:endParaRPr>
          </a:p>
        </p:txBody>
      </p:sp>
      <p:sp>
        <p:nvSpPr>
          <p:cNvPr id="1228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E911D83-F4C7-5541-AE58-797B8BA1FF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p:cNvSpPr>
            <a:spLocks noGrp="1" noRot="1" noChangeAspect="1" noChangeArrowheads="1" noTextEdit="1"/>
          </p:cNvSpPr>
          <p:nvPr>
            <p:ph type="sldImg"/>
          </p:nvPr>
        </p:nvSpPr>
        <p:spPr/>
      </p:sp>
      <p:sp>
        <p:nvSpPr>
          <p:cNvPr id="12493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But between cpu and virtual memory, there’s still cache, right?</a:t>
            </a:r>
            <a:endParaRPr lang="zh-CN" altLang="en-US">
              <a:latin typeface="Arial" panose="020B0604020202020204" pitchFamily="34" charset="0"/>
              <a:ea typeface="宋体" panose="02010600030101010101" pitchFamily="2" charset="-122"/>
            </a:endParaRPr>
          </a:p>
        </p:txBody>
      </p:sp>
      <p:sp>
        <p:nvSpPr>
          <p:cNvPr id="12493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20E767C-466D-2C44-8D62-3A0EDD9CD8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p:cNvSpPr>
            <a:spLocks noGrp="1" noRot="1" noChangeAspect="1" noChangeArrowheads="1" noTextEdit="1"/>
          </p:cNvSpPr>
          <p:nvPr>
            <p:ph type="sldImg"/>
          </p:nvPr>
        </p:nvSpPr>
        <p:spPr/>
      </p:sp>
      <p:sp>
        <p:nvSpPr>
          <p:cNvPr id="1269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let’s review address translation once again, but with cache jumping in this time</a:t>
            </a:r>
            <a:endParaRPr lang="zh-CN" altLang="en-US">
              <a:latin typeface="Arial" panose="020B0604020202020204" pitchFamily="34" charset="0"/>
              <a:ea typeface="宋体" panose="02010600030101010101" pitchFamily="2" charset="-122"/>
            </a:endParaRPr>
          </a:p>
        </p:txBody>
      </p:sp>
      <p:sp>
        <p:nvSpPr>
          <p:cNvPr id="1269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1256E9C-2660-A945-BC9E-101204176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p:cNvSpPr>
            <a:spLocks noGrp="1" noRot="1" noChangeAspect="1" noChangeArrowheads="1" noTextEdit="1"/>
          </p:cNvSpPr>
          <p:nvPr>
            <p:ph type="sldImg"/>
          </p:nvPr>
        </p:nvSpPr>
        <p:spPr/>
      </p:sp>
      <p:sp>
        <p:nvSpPr>
          <p:cNvPr id="1290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index for set?</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en-US">
                <a:latin typeface="Arial" panose="020B0604020202020204" pitchFamily="34" charset="0"/>
                <a:ea typeface="宋体" panose="02010600030101010101" pitchFamily="2" charset="-122"/>
              </a:rPr>
              <a:t>With virtual memory, TLBs, first-level caches, and second-level caches all map- ping portions of the virtual and physical address space, it can get confusing what bits go where. Figure B.25 gives a hypothetical example going from a 64-bit vir- tual address to a 41-bit physical address with two levels of cache. This L1 cache is virtually indexed, physically tagged since both the cache size and the page size are 8 KB. The L2 cache is 4 MB. The block size for both is 64 bytes. </a:t>
            </a:r>
            <a:endParaRPr lang="en-US" altLang="en-US">
              <a:latin typeface="Arial" panose="020B0604020202020204" pitchFamily="34" charset="0"/>
              <a:ea typeface="宋体" panose="02010600030101010101" pitchFamily="2" charset="-122"/>
            </a:endParaRPr>
          </a:p>
        </p:txBody>
      </p:sp>
      <p:sp>
        <p:nvSpPr>
          <p:cNvPr id="1290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A52500-5495-7741-BBC2-C5B1DE797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Main memory plays a very important role in the entire memory hierarchy.</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It serves as the I/O interface between caches and servers/disks.</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From this point of view, it is the destination of input swapped from the disk as well as the source of output generated by CPU.</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p:txBody>
      </p:sp>
      <p:sp>
        <p:nvSpPr>
          <p:cNvPr id="1095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DF48A3-E3F3-415A-A22F-B6DB32CCE9E8}" type="slidenum">
              <a:rPr lang="en-US" altLang="zh-CN"/>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ChangeArrowheads="1" noTextEdit="1"/>
          </p:cNvSpPr>
          <p:nvPr>
            <p:ph type="sldImg"/>
          </p:nvPr>
        </p:nvSpPr>
        <p:spPr/>
      </p:sp>
      <p:sp>
        <p:nvSpPr>
          <p:cNvPr id="1331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41-bit physical address</a:t>
            </a:r>
            <a:endParaRPr lang="en-US" altLang="zh-CN">
              <a:latin typeface="Arial" panose="020B0604020202020204" pitchFamily="34" charset="0"/>
              <a:ea typeface="宋体" panose="02010600030101010101" pitchFamily="2" charset="-122"/>
            </a:endParaRPr>
          </a:p>
          <a:p>
            <a:endParaRPr lang="en-US" altLang="en-US">
              <a:latin typeface="Arial" panose="020B0604020202020204" pitchFamily="34" charset="0"/>
              <a:ea typeface="宋体" panose="02010600030101010101" pitchFamily="2" charset="-122"/>
            </a:endParaRPr>
          </a:p>
          <a:p>
            <a:r>
              <a:rPr lang="en-US" altLang="en-US">
                <a:latin typeface="Arial" panose="020B0604020202020204" pitchFamily="34" charset="0"/>
                <a:ea typeface="宋体" panose="02010600030101010101" pitchFamily="2" charset="-122"/>
              </a:rPr>
              <a:t>13-bit offset</a:t>
            </a:r>
            <a:endParaRPr lang="en-US" altLang="en-US">
              <a:latin typeface="Arial" panose="020B0604020202020204" pitchFamily="34" charset="0"/>
              <a:ea typeface="宋体" panose="02010600030101010101" pitchFamily="2" charset="-122"/>
            </a:endParaRPr>
          </a:p>
          <a:p>
            <a:endParaRPr lang="en-US" altLang="en-US">
              <a:latin typeface="Arial" panose="020B0604020202020204" pitchFamily="34" charset="0"/>
              <a:ea typeface="宋体" panose="02010600030101010101" pitchFamily="2" charset="-122"/>
            </a:endParaRPr>
          </a:p>
          <a:p>
            <a:r>
              <a:rPr lang="en-US" altLang="en-US">
                <a:latin typeface="Arial" panose="020B0604020202020204" pitchFamily="34" charset="0"/>
                <a:ea typeface="宋体" panose="02010600030101010101" pitchFamily="2" charset="-122"/>
              </a:rPr>
              <a:t>Tag = 41– 28 bits, which is the data field of TLB entry</a:t>
            </a:r>
            <a:endParaRPr lang="en-US" altLang="en-US">
              <a:latin typeface="Arial" panose="020B0604020202020204" pitchFamily="34" charset="0"/>
              <a:ea typeface="宋体" panose="02010600030101010101" pitchFamily="2" charset="-122"/>
            </a:endParaRPr>
          </a:p>
        </p:txBody>
      </p:sp>
      <p:sp>
        <p:nvSpPr>
          <p:cNvPr id="1331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9798172-734D-7848-A5AB-B20A840EBA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p:cNvSpPr>
            <a:spLocks noGrp="1" noRot="1" noChangeAspect="1" noChangeArrowheads="1" noTextEdit="1"/>
          </p:cNvSpPr>
          <p:nvPr>
            <p:ph type="sldImg"/>
          </p:nvPr>
        </p:nvSpPr>
        <p:spPr/>
      </p:sp>
      <p:sp>
        <p:nvSpPr>
          <p:cNvPr id="1372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72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0FBB77-464E-B948-B809-C23E2A1ED8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noChangeArrowheads="1" noTextEdit="1"/>
          </p:cNvSpPr>
          <p:nvPr>
            <p:ph type="sldImg"/>
          </p:nvPr>
        </p:nvSpPr>
        <p:spPr/>
      </p:sp>
      <p:sp>
        <p:nvSpPr>
          <p:cNvPr id="1392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92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1EABBB-A290-8C47-9D7F-37411060CB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p:cNvSpPr>
            <a:spLocks noGrp="1" noRot="1" noChangeAspect="1" noChangeArrowheads="1" noTextEdit="1"/>
          </p:cNvSpPr>
          <p:nvPr>
            <p:ph type="sldImg"/>
          </p:nvPr>
        </p:nvSpPr>
        <p:spPr/>
      </p:sp>
      <p:sp>
        <p:nvSpPr>
          <p:cNvPr id="1413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data include physical page number;</a:t>
            </a:r>
            <a:endParaRPr lang="en-US" altLang="zh-CN">
              <a:latin typeface="Arial" panose="020B0604020202020204" pitchFamily="34" charset="0"/>
              <a:ea typeface="宋体" panose="02010600030101010101" pitchFamily="2" charset="-122"/>
            </a:endParaRP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It’s compared with L1 cached tag: physically tagged;</a:t>
            </a:r>
            <a:endParaRPr lang="zh-CN" altLang="en-US">
              <a:latin typeface="Arial" panose="020B0604020202020204" pitchFamily="34" charset="0"/>
              <a:ea typeface="宋体" panose="02010600030101010101" pitchFamily="2" charset="-122"/>
            </a:endParaRPr>
          </a:p>
        </p:txBody>
      </p:sp>
      <p:sp>
        <p:nvSpPr>
          <p:cNvPr id="1413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040EF58-A66F-5C46-8D62-8D45FCFEDD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p:nvPr>
        </p:nvSpPr>
        <p:spPr/>
      </p:sp>
      <p:sp>
        <p:nvSpPr>
          <p:cNvPr id="1443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443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9B42FF5-4EA1-8841-9AE6-63792A8A820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p:cNvSpPr>
            <a:spLocks noGrp="1" noRot="1" noChangeAspect="1" noChangeArrowheads="1" noTextEdit="1"/>
          </p:cNvSpPr>
          <p:nvPr>
            <p:ph type="sldImg"/>
          </p:nvPr>
        </p:nvSpPr>
        <p:spPr/>
      </p:sp>
      <p:sp>
        <p:nvSpPr>
          <p:cNvPr id="2191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91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9EA7584-535C-F34C-879F-37D13B822B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noChangeArrowheads="1" noTextEdit="1"/>
          </p:cNvSpPr>
          <p:nvPr>
            <p:ph type="sldImg"/>
          </p:nvPr>
        </p:nvSpPr>
        <p:spPr/>
      </p:sp>
      <p:sp>
        <p:nvSpPr>
          <p:cNvPr id="2211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211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895CCF8-F544-1D43-903E-154AEC14F1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innovation was how to organize the many DRAM chips that made up the main memory, such as multiple memory banks. Higher bandwidth is available using memory banks, by making memory and its bus wider, or by doing both. Ironically, as capacity per memory chip increases, there are fewer chips in the same-sized memory system, reducing possibilities for wider memory systems with the same capacity.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2F07407-AEB2-9144-9E32-E1F6F803EA16}"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2128942-353A-D84F-A7BF-5317A1005859}"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BA4F18B-AE29-8845-BD68-CE15C51F7A82}"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F18DABF-50D3-454B-809A-2310A5294DE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AA1A246A-D1CF-9549-A8EC-0120B0C6C177}"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F7C99E0-2735-544C-A0A2-6B9E1B65C4ED}"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A643714-3BA7-254E-AF8B-552BB83E38C3}"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46DFBA0-D580-B14F-810A-5C58B24F6F6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B577BDC-EC4F-4343-8187-E1B53B4C8192}"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82481EE-02BD-DB40-8785-AD9E31BDF772}"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A28148C-CC11-8D4F-B3A6-41F9159ED07B}"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042DF3A-4DA2-754D-B88F-D08BC3A60482}"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BA13222-B3BA-4096-A9F4-A284D859E579}"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A0FDC13-7A5B-4AD6-8996-402DE5713905}"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A4CE866-D46C-4304-8596-5C7E113DE8AC}"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A65AF0B-265C-4FB7-A0BF-9C3DC895FFC3}"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2536C4BC-AC22-46D1-8FF2-271A68AE38CE}"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333D7497-EF39-4BF1-BC7C-F7DA2EA7C16F}"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26262DBD-0FE7-4125-A778-88EEB1805D09}"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61EB4C2E-D560-49A7-B84B-B84E4C29FE82}"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7FF41DA2-DB82-439D-95C0-1F1472A7296E}"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E04CE346-52E5-4AEC-9C13-32EA2743FF97}"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5D57890-1145-4914-B8E0-0ECE44AB844D}"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C8F981-F2B2-4901-A044-C16CA82BBA16}"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ADB9B80-9234-7749-B480-280D3FCD26BE}"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1CD34B4-22C7-5243-9D9A-472E40AE1225}"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4BDA17D-EBC8-BE4B-B610-C168DD27A3B9}"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B5FF145-ACB7-A043-9A69-28088DA85E3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C97BAB6-DDB1-5545-B8F3-3D706B34C172}"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C5FC2DC-12D5-8947-8677-63F0987D0AEA}"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09ECA6C-E1AC-DA43-A81B-6C0E82511221}"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BEAACAA-D8EE-4142-BB4D-1CA0C0FEC9CC}"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B9D3860-5F7E-8F49-8891-7387FC94A728}"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793F08E-4EFA-0343-8441-BC3814B2F165}"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480C93D-6DFD-CD40-B140-906F33D43811}"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7049AC85-47D4-0141-BDF2-B272B89542A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2241A32-0D02-4281-A552-9EAF997B862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C1027BBF-2C4A-7E47-B402-86D1730565A3}"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7.xml"/><Relationship Id="rId1" Type="http://schemas.openxmlformats.org/officeDocument/2006/relationships/image" Target="../media/image36.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7.xml"/><Relationship Id="rId1" Type="http://schemas.openxmlformats.org/officeDocument/2006/relationships/image" Target="../media/image36.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7.xml"/><Relationship Id="rId2" Type="http://schemas.openxmlformats.org/officeDocument/2006/relationships/hyperlink" Target="https://www.youtube.com/watch?v=95QpHJX55bM" TargetMode="External"/><Relationship Id="rId1" Type="http://schemas.openxmlformats.org/officeDocument/2006/relationships/image" Target="../media/image37.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7.xml"/><Relationship Id="rId1" Type="http://schemas.openxmlformats.org/officeDocument/2006/relationships/image" Target="../media/image37.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7.xml"/><Relationship Id="rId1" Type="http://schemas.openxmlformats.org/officeDocument/2006/relationships/image" Target="../media/image37.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7.xml"/><Relationship Id="rId1" Type="http://schemas.openxmlformats.org/officeDocument/2006/relationships/image" Target="../media/image37.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7.xml"/><Relationship Id="rId1" Type="http://schemas.openxmlformats.org/officeDocument/2006/relationships/image" Target="../media/image3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7.xml"/><Relationship Id="rId1" Type="http://schemas.openxmlformats.org/officeDocument/2006/relationships/image" Target="../media/image35.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image" Target="../media/image2.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7.xml"/><Relationship Id="rId1" Type="http://schemas.openxmlformats.org/officeDocument/2006/relationships/image" Target="../media/image2.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8.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hyperlink" Target="https://list.zju.edu.cn/kaibu/comparch2020/lec09-memory-virtual.ppt" TargetMode="External"/><Relationship Id="rId1" Type="http://schemas.openxmlformats.org/officeDocument/2006/relationships/hyperlink" Target="https://list.zju.edu.cn/kaibu/comparch2020/lec08-memory-cache.pp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image" Target="../media/image40.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image" Target="../media/image41.jpe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hyperlink" Target="http://www.cs.cmu.edu/~harchol/gradschooltalk.pdf" TargetMode="External"/><Relationship Id="rId3" Type="http://schemas.openxmlformats.org/officeDocument/2006/relationships/hyperlink" Target="http://www.cs.unc.edu/~azuma/hitch4.html" TargetMode="External"/><Relationship Id="rId2" Type="http://schemas.openxmlformats.org/officeDocument/2006/relationships/hyperlink" Target="http://matt.might.net/articles/successful-phd-students/" TargetMode="External"/><Relationship Id="rId1" Type="http://schemas.openxmlformats.org/officeDocument/2006/relationships/hyperlink" Target="https://greatresearch.org/2013/08/23/why-get-a-ph-d/" TargetMode="Externa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s://www.youtube.com/watch?v=lOOBJix9-Dw" TargetMode="External"/><Relationship Id="rId1" Type="http://schemas.openxmlformats.org/officeDocument/2006/relationships/hyperlink" Target="https://www.youtube.com/watch?v=fqPSnjewkuA"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hyperlink" Target="http://zh.wikipedia.org/wiki/CPU%E9%AB%98%E9%80%9F%E7%BC%93%E5%AD%98"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hyperlink" Target="http://zh.wikipedia.org/wiki/CPU%E9%AB%98%E9%80%9F%E7%BC%93%E5%AD%98" TargetMode="Externa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0" y="5334000"/>
            <a:ext cx="6934200" cy="1530350"/>
          </a:xfrm>
          <a:prstGeom prst="rect">
            <a:avLst/>
          </a:prstGeom>
          <a:noFill/>
          <a:ln w="9525">
            <a:noFill/>
            <a:miter lim="800000"/>
          </a:ln>
        </p:spPr>
        <p:txBody>
          <a:bodyPr anchor="ctr"/>
          <a:lstStyle/>
          <a:p>
            <a:pPr eaLnBrk="1" hangingPunct="1">
              <a:defRPr/>
            </a:pPr>
            <a:r>
              <a:rPr lang="en-US" altLang="zh-CN" sz="5000" b="1" kern="0" dirty="0">
                <a:solidFill>
                  <a:srgbClr val="92D050"/>
                </a:solidFill>
                <a:latin typeface="微软雅黑" panose="020B0503020204020204" pitchFamily="34" charset="-122"/>
                <a:ea typeface="微软雅黑" panose="020B0503020204020204" pitchFamily="34" charset="-122"/>
                <a:cs typeface="+mj-cs"/>
              </a:rPr>
              <a:t>Happy National Day</a:t>
            </a:r>
            <a:endParaRPr lang="en-US" altLang="zh-CN" sz="5000" b="1" kern="0" dirty="0">
              <a:solidFill>
                <a:srgbClr val="92D05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solidFill>
                  <a:schemeClr val="tx1"/>
                </a:solidFill>
              </a:rPr>
              <a:t>Main Memory</a:t>
            </a:r>
            <a:endParaRPr lang="en-US" altLang="zh-CN">
              <a:solidFill>
                <a:schemeClr val="tx1"/>
              </a:solidFill>
            </a:endParaRPr>
          </a:p>
        </p:txBody>
      </p:sp>
      <p:sp>
        <p:nvSpPr>
          <p:cNvPr id="45059" name="Rectangle 3"/>
          <p:cNvSpPr>
            <a:spLocks noGrp="1" noChangeArrowheads="1"/>
          </p:cNvSpPr>
          <p:nvPr>
            <p:ph type="body" idx="1"/>
          </p:nvPr>
        </p:nvSpPr>
        <p:spPr/>
        <p:txBody>
          <a:bodyPr/>
          <a:lstStyle/>
          <a:p>
            <a:pPr eaLnBrk="1" hangingPunct="1"/>
            <a:r>
              <a:rPr lang="en-US" altLang="zh-CN" dirty="0"/>
              <a:t>Main memory: I/O interface between caches and servers</a:t>
            </a:r>
            <a:endParaRPr lang="en-US" altLang="zh-CN" dirty="0"/>
          </a:p>
          <a:p>
            <a:pPr eaLnBrk="1" hangingPunct="1"/>
            <a:r>
              <a:rPr lang="en-US" altLang="zh-CN" dirty="0" err="1"/>
              <a:t>dst</a:t>
            </a:r>
            <a:r>
              <a:rPr lang="en-US" altLang="zh-CN" dirty="0"/>
              <a:t> of input &amp; </a:t>
            </a:r>
            <a:r>
              <a:rPr lang="en-US" altLang="zh-CN" dirty="0" err="1"/>
              <a:t>src</a:t>
            </a:r>
            <a:r>
              <a:rPr lang="en-US" altLang="zh-CN" dirty="0"/>
              <a:t> of output</a:t>
            </a:r>
            <a:endParaRPr lang="en-US" altLang="zh-CN" dirty="0"/>
          </a:p>
        </p:txBody>
      </p:sp>
      <p:grpSp>
        <p:nvGrpSpPr>
          <p:cNvPr id="45060" name="Group 4"/>
          <p:cNvGrpSpPr/>
          <p:nvPr/>
        </p:nvGrpSpPr>
        <p:grpSpPr bwMode="auto">
          <a:xfrm>
            <a:off x="457200" y="3355975"/>
            <a:ext cx="8491538" cy="3506075"/>
            <a:chOff x="144" y="1584"/>
            <a:chExt cx="5349" cy="2597"/>
          </a:xfrm>
        </p:grpSpPr>
        <p:sp>
          <p:nvSpPr>
            <p:cNvPr id="45061" name="Rectangle 5"/>
            <p:cNvSpPr>
              <a:spLocks noChangeArrowheads="1"/>
            </p:cNvSpPr>
            <p:nvPr/>
          </p:nvSpPr>
          <p:spPr bwMode="auto">
            <a:xfrm>
              <a:off x="272" y="1835"/>
              <a:ext cx="1705" cy="47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2" name="Rectangle 6"/>
            <p:cNvSpPr>
              <a:spLocks noChangeArrowheads="1"/>
            </p:cNvSpPr>
            <p:nvPr/>
          </p:nvSpPr>
          <p:spPr bwMode="auto">
            <a:xfrm>
              <a:off x="847" y="1986"/>
              <a:ext cx="5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t>Control</a:t>
              </a:r>
              <a:endParaRPr lang="en-US" altLang="zh-CN" sz="1600" b="1" dirty="0"/>
            </a:p>
          </p:txBody>
        </p:sp>
        <p:sp>
          <p:nvSpPr>
            <p:cNvPr id="45063" name="Rectangle 7"/>
            <p:cNvSpPr>
              <a:spLocks noChangeArrowheads="1"/>
            </p:cNvSpPr>
            <p:nvPr/>
          </p:nvSpPr>
          <p:spPr bwMode="auto">
            <a:xfrm>
              <a:off x="272" y="2468"/>
              <a:ext cx="1193" cy="714"/>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4" name="Rectangle 8"/>
            <p:cNvSpPr>
              <a:spLocks noChangeArrowheads="1"/>
            </p:cNvSpPr>
            <p:nvPr/>
          </p:nvSpPr>
          <p:spPr bwMode="auto">
            <a:xfrm>
              <a:off x="313" y="2642"/>
              <a:ext cx="6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Datapath</a:t>
              </a:r>
              <a:endParaRPr lang="en-US" altLang="zh-CN" sz="1600" b="1"/>
            </a:p>
          </p:txBody>
        </p:sp>
        <p:sp>
          <p:nvSpPr>
            <p:cNvPr id="45065" name="Rectangle 9"/>
            <p:cNvSpPr>
              <a:spLocks noChangeArrowheads="1"/>
            </p:cNvSpPr>
            <p:nvPr/>
          </p:nvSpPr>
          <p:spPr bwMode="auto">
            <a:xfrm>
              <a:off x="4555" y="1592"/>
              <a:ext cx="938" cy="1687"/>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6" name="Rectangle 10"/>
            <p:cNvSpPr>
              <a:spLocks noChangeArrowheads="1"/>
            </p:cNvSpPr>
            <p:nvPr/>
          </p:nvSpPr>
          <p:spPr bwMode="auto">
            <a:xfrm>
              <a:off x="4688" y="2138"/>
              <a:ext cx="77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Secondary</a:t>
              </a:r>
              <a:endParaRPr lang="en-US" altLang="zh-CN" sz="1600" b="1"/>
            </a:p>
            <a:p>
              <a:pPr algn="ctr"/>
              <a:r>
                <a:rPr lang="en-US" altLang="zh-CN" sz="1600" b="1"/>
                <a:t>Storage</a:t>
              </a:r>
              <a:endParaRPr lang="en-US" altLang="zh-CN" sz="1600" b="1"/>
            </a:p>
            <a:p>
              <a:pPr algn="ctr"/>
              <a:r>
                <a:rPr lang="en-US" altLang="zh-CN" sz="1600" b="1"/>
                <a:t>(Disk)</a:t>
              </a:r>
              <a:endParaRPr lang="en-US" altLang="zh-CN" sz="1600" b="1"/>
            </a:p>
          </p:txBody>
        </p:sp>
        <p:sp>
          <p:nvSpPr>
            <p:cNvPr id="45067" name="Rectangle 11"/>
            <p:cNvSpPr>
              <a:spLocks noChangeArrowheads="1"/>
            </p:cNvSpPr>
            <p:nvPr/>
          </p:nvSpPr>
          <p:spPr bwMode="auto">
            <a:xfrm>
              <a:off x="144" y="1592"/>
              <a:ext cx="2152" cy="1687"/>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8" name="Rectangle 12"/>
            <p:cNvSpPr>
              <a:spLocks noChangeArrowheads="1"/>
            </p:cNvSpPr>
            <p:nvPr/>
          </p:nvSpPr>
          <p:spPr bwMode="auto">
            <a:xfrm>
              <a:off x="952" y="1584"/>
              <a:ext cx="90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t>Processor</a:t>
              </a:r>
              <a:endParaRPr lang="en-US" altLang="zh-CN" sz="1600" b="1"/>
            </a:p>
          </p:txBody>
        </p:sp>
        <p:sp>
          <p:nvSpPr>
            <p:cNvPr id="45069" name="Line 13"/>
            <p:cNvSpPr>
              <a:spLocks noChangeShapeType="1"/>
            </p:cNvSpPr>
            <p:nvPr/>
          </p:nvSpPr>
          <p:spPr bwMode="auto">
            <a:xfrm flipV="1">
              <a:off x="1488" y="1584"/>
              <a:ext cx="3057" cy="912"/>
            </a:xfrm>
            <a:prstGeom prst="line">
              <a:avLst/>
            </a:prstGeom>
            <a:noFill/>
            <a:ln w="127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0" name="Line 14"/>
            <p:cNvSpPr>
              <a:spLocks noChangeShapeType="1"/>
            </p:cNvSpPr>
            <p:nvPr/>
          </p:nvSpPr>
          <p:spPr bwMode="auto">
            <a:xfrm>
              <a:off x="1440" y="3168"/>
              <a:ext cx="3105" cy="119"/>
            </a:xfrm>
            <a:prstGeom prst="line">
              <a:avLst/>
            </a:prstGeom>
            <a:noFill/>
            <a:ln w="127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1" name="Rectangle 15"/>
            <p:cNvSpPr>
              <a:spLocks noChangeArrowheads="1"/>
            </p:cNvSpPr>
            <p:nvPr/>
          </p:nvSpPr>
          <p:spPr bwMode="auto">
            <a:xfrm>
              <a:off x="1103" y="2517"/>
              <a:ext cx="298" cy="616"/>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2" name="Rectangle 16"/>
            <p:cNvSpPr>
              <a:spLocks noChangeArrowheads="1"/>
            </p:cNvSpPr>
            <p:nvPr/>
          </p:nvSpPr>
          <p:spPr bwMode="auto">
            <a:xfrm rot="5400000">
              <a:off x="868" y="2810"/>
              <a:ext cx="8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Registers</a:t>
              </a:r>
              <a:endParaRPr lang="en-US" altLang="zh-CN" sz="1600" b="1"/>
            </a:p>
          </p:txBody>
        </p:sp>
        <p:sp>
          <p:nvSpPr>
            <p:cNvPr id="45073" name="Rectangle 17"/>
            <p:cNvSpPr>
              <a:spLocks noChangeArrowheads="1"/>
            </p:cNvSpPr>
            <p:nvPr/>
          </p:nvSpPr>
          <p:spPr bwMode="auto">
            <a:xfrm>
              <a:off x="1614" y="2517"/>
              <a:ext cx="555" cy="616"/>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4" name="Rectangle 18"/>
            <p:cNvSpPr>
              <a:spLocks noChangeArrowheads="1"/>
            </p:cNvSpPr>
            <p:nvPr/>
          </p:nvSpPr>
          <p:spPr bwMode="auto">
            <a:xfrm>
              <a:off x="2573" y="2225"/>
              <a:ext cx="746" cy="957"/>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5" name="Rectangle 19"/>
            <p:cNvSpPr>
              <a:spLocks noChangeArrowheads="1"/>
            </p:cNvSpPr>
            <p:nvPr/>
          </p:nvSpPr>
          <p:spPr bwMode="auto">
            <a:xfrm>
              <a:off x="3468" y="1981"/>
              <a:ext cx="874" cy="120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6" name="Rectangle 20"/>
            <p:cNvSpPr>
              <a:spLocks noChangeArrowheads="1"/>
            </p:cNvSpPr>
            <p:nvPr/>
          </p:nvSpPr>
          <p:spPr bwMode="auto">
            <a:xfrm>
              <a:off x="3611" y="2380"/>
              <a:ext cx="611"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00B0F0"/>
                  </a:solidFill>
                </a:rPr>
                <a:t>Main</a:t>
              </a:r>
              <a:endParaRPr lang="en-US" altLang="zh-CN" sz="1600" b="1" dirty="0">
                <a:solidFill>
                  <a:srgbClr val="00B0F0"/>
                </a:solidFill>
              </a:endParaRPr>
            </a:p>
            <a:p>
              <a:pPr algn="ctr"/>
              <a:r>
                <a:rPr lang="en-US" altLang="zh-CN" sz="1600" b="1" dirty="0">
                  <a:solidFill>
                    <a:srgbClr val="00B0F0"/>
                  </a:solidFill>
                </a:rPr>
                <a:t>Memory</a:t>
              </a:r>
              <a:endParaRPr lang="en-US" altLang="zh-CN" sz="1600" b="1" dirty="0">
                <a:solidFill>
                  <a:srgbClr val="00B0F0"/>
                </a:solidFill>
              </a:endParaRPr>
            </a:p>
            <a:p>
              <a:pPr algn="ctr"/>
              <a:r>
                <a:rPr lang="en-US" altLang="zh-CN" sz="1600" b="1" dirty="0">
                  <a:solidFill>
                    <a:srgbClr val="00B0F0"/>
                  </a:solidFill>
                </a:rPr>
                <a:t>(DRAM)</a:t>
              </a:r>
              <a:endParaRPr lang="en-US" altLang="zh-CN" sz="1600" b="1" dirty="0">
                <a:solidFill>
                  <a:srgbClr val="00B0F0"/>
                </a:solidFill>
              </a:endParaRPr>
            </a:p>
          </p:txBody>
        </p:sp>
        <p:sp>
          <p:nvSpPr>
            <p:cNvPr id="45077" name="Rectangle 21"/>
            <p:cNvSpPr>
              <a:spLocks noChangeArrowheads="1"/>
            </p:cNvSpPr>
            <p:nvPr/>
          </p:nvSpPr>
          <p:spPr bwMode="auto">
            <a:xfrm>
              <a:off x="2645" y="2380"/>
              <a:ext cx="582"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t>
              </a:r>
              <a:endParaRPr lang="en-US" altLang="zh-CN" sz="1600" b="1"/>
            </a:p>
            <a:p>
              <a:pPr algn="ctr"/>
              <a:r>
                <a:rPr lang="en-US" altLang="zh-CN" sz="1600" b="1"/>
                <a:t>Level</a:t>
              </a:r>
              <a:endParaRPr lang="en-US" altLang="zh-CN" sz="1600" b="1"/>
            </a:p>
            <a:p>
              <a:pPr algn="ctr"/>
              <a:r>
                <a:rPr lang="en-US" altLang="zh-CN" sz="1600" b="1"/>
                <a:t>Cache</a:t>
              </a:r>
              <a:endParaRPr lang="en-US" altLang="zh-CN" sz="1600" b="1"/>
            </a:p>
            <a:p>
              <a:pPr algn="ctr"/>
              <a:r>
                <a:rPr lang="en-US" altLang="zh-CN" sz="1600" b="1"/>
                <a:t>(SRAM)</a:t>
              </a:r>
              <a:endParaRPr lang="en-US" altLang="zh-CN" sz="1600" b="1"/>
            </a:p>
          </p:txBody>
        </p:sp>
        <p:sp>
          <p:nvSpPr>
            <p:cNvPr id="45078" name="Rectangle 22"/>
            <p:cNvSpPr>
              <a:spLocks noChangeArrowheads="1"/>
            </p:cNvSpPr>
            <p:nvPr/>
          </p:nvSpPr>
          <p:spPr bwMode="auto">
            <a:xfrm rot="5400000">
              <a:off x="1567" y="2620"/>
              <a:ext cx="72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On-Chip</a:t>
              </a:r>
              <a:endParaRPr lang="en-US" altLang="zh-CN" sz="1600" b="1"/>
            </a:p>
            <a:p>
              <a:pPr algn="ctr"/>
              <a:r>
                <a:rPr lang="en-US" altLang="zh-CN" sz="1600" b="1"/>
                <a:t>Cache</a:t>
              </a:r>
              <a:endParaRPr lang="en-US" altLang="zh-CN" sz="1600" b="1"/>
            </a:p>
          </p:txBody>
        </p:sp>
        <p:sp>
          <p:nvSpPr>
            <p:cNvPr id="45079" name="Rectangle 23"/>
            <p:cNvSpPr>
              <a:spLocks noChangeArrowheads="1"/>
            </p:cNvSpPr>
            <p:nvPr/>
          </p:nvSpPr>
          <p:spPr bwMode="auto">
            <a:xfrm>
              <a:off x="1104" y="3501"/>
              <a:ext cx="59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B050"/>
                  </a:solidFill>
                </a:rPr>
                <a:t>Fastest</a:t>
              </a:r>
              <a:endParaRPr lang="en-US" altLang="zh-CN" dirty="0">
                <a:solidFill>
                  <a:srgbClr val="00B050"/>
                </a:solidFill>
              </a:endParaRPr>
            </a:p>
          </p:txBody>
        </p:sp>
        <p:sp>
          <p:nvSpPr>
            <p:cNvPr id="45080" name="Rectangle 24"/>
            <p:cNvSpPr>
              <a:spLocks noChangeArrowheads="1"/>
            </p:cNvSpPr>
            <p:nvPr/>
          </p:nvSpPr>
          <p:spPr bwMode="auto">
            <a:xfrm>
              <a:off x="4806" y="352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Slowest</a:t>
              </a:r>
              <a:endParaRPr lang="en-US" altLang="zh-CN" sz="1600">
                <a:solidFill>
                  <a:srgbClr val="FFC000"/>
                </a:solidFill>
              </a:endParaRPr>
            </a:p>
          </p:txBody>
        </p:sp>
        <p:sp>
          <p:nvSpPr>
            <p:cNvPr id="45081" name="Rectangle 25"/>
            <p:cNvSpPr>
              <a:spLocks noChangeArrowheads="1"/>
            </p:cNvSpPr>
            <p:nvPr/>
          </p:nvSpPr>
          <p:spPr bwMode="auto">
            <a:xfrm>
              <a:off x="1104" y="3697"/>
              <a:ext cx="67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C000"/>
                  </a:solidFill>
                </a:rPr>
                <a:t>Smallest</a:t>
              </a:r>
              <a:endParaRPr lang="en-US" altLang="zh-CN" dirty="0">
                <a:solidFill>
                  <a:srgbClr val="FFC000"/>
                </a:solidFill>
              </a:endParaRPr>
            </a:p>
          </p:txBody>
        </p:sp>
        <p:sp>
          <p:nvSpPr>
            <p:cNvPr id="45082" name="Rectangle 26"/>
            <p:cNvSpPr>
              <a:spLocks noChangeArrowheads="1"/>
            </p:cNvSpPr>
            <p:nvPr/>
          </p:nvSpPr>
          <p:spPr bwMode="auto">
            <a:xfrm>
              <a:off x="4806" y="3715"/>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Biggest</a:t>
              </a:r>
              <a:endParaRPr lang="en-US" altLang="zh-CN">
                <a:solidFill>
                  <a:srgbClr val="00B050"/>
                </a:solidFill>
              </a:endParaRPr>
            </a:p>
          </p:txBody>
        </p:sp>
        <p:sp>
          <p:nvSpPr>
            <p:cNvPr id="45083" name="Rectangle 27"/>
            <p:cNvSpPr>
              <a:spLocks noChangeArrowheads="1"/>
            </p:cNvSpPr>
            <p:nvPr/>
          </p:nvSpPr>
          <p:spPr bwMode="auto">
            <a:xfrm>
              <a:off x="1104" y="3891"/>
              <a:ext cx="6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Highest</a:t>
              </a:r>
              <a:endParaRPr lang="en-US" altLang="zh-CN">
                <a:solidFill>
                  <a:srgbClr val="FFC000"/>
                </a:solidFill>
              </a:endParaRPr>
            </a:p>
          </p:txBody>
        </p:sp>
        <p:sp>
          <p:nvSpPr>
            <p:cNvPr id="45084" name="Rectangle 28"/>
            <p:cNvSpPr>
              <a:spLocks noChangeArrowheads="1"/>
            </p:cNvSpPr>
            <p:nvPr/>
          </p:nvSpPr>
          <p:spPr bwMode="auto">
            <a:xfrm>
              <a:off x="4806" y="3909"/>
              <a:ext cx="57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Lowest</a:t>
              </a:r>
              <a:endParaRPr lang="en-US" altLang="zh-CN">
                <a:solidFill>
                  <a:srgbClr val="00B050"/>
                </a:solidFill>
              </a:endParaRPr>
            </a:p>
          </p:txBody>
        </p:sp>
        <p:sp>
          <p:nvSpPr>
            <p:cNvPr id="45085" name="Rectangle 29"/>
            <p:cNvSpPr>
              <a:spLocks noChangeArrowheads="1"/>
            </p:cNvSpPr>
            <p:nvPr/>
          </p:nvSpPr>
          <p:spPr bwMode="auto">
            <a:xfrm>
              <a:off x="464" y="3502"/>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F0"/>
                  </a:solidFill>
                </a:rPr>
                <a:t>Speed:</a:t>
              </a:r>
              <a:endParaRPr lang="en-US" altLang="zh-CN" b="1" dirty="0">
                <a:solidFill>
                  <a:srgbClr val="00B0F0"/>
                </a:solidFill>
              </a:endParaRPr>
            </a:p>
          </p:txBody>
        </p:sp>
        <p:sp>
          <p:nvSpPr>
            <p:cNvPr id="45086" name="Rectangle 30"/>
            <p:cNvSpPr>
              <a:spLocks noChangeArrowheads="1"/>
            </p:cNvSpPr>
            <p:nvPr/>
          </p:nvSpPr>
          <p:spPr bwMode="auto">
            <a:xfrm>
              <a:off x="592" y="3696"/>
              <a:ext cx="45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Size:</a:t>
              </a:r>
              <a:endParaRPr lang="en-US" altLang="zh-CN" b="1">
                <a:solidFill>
                  <a:srgbClr val="00B0F0"/>
                </a:solidFill>
              </a:endParaRPr>
            </a:p>
          </p:txBody>
        </p:sp>
        <p:sp>
          <p:nvSpPr>
            <p:cNvPr id="45087" name="Rectangle 31"/>
            <p:cNvSpPr>
              <a:spLocks noChangeArrowheads="1"/>
            </p:cNvSpPr>
            <p:nvPr/>
          </p:nvSpPr>
          <p:spPr bwMode="auto">
            <a:xfrm>
              <a:off x="528" y="3891"/>
              <a:ext cx="4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Cost:</a:t>
              </a:r>
              <a:endParaRPr lang="en-US" altLang="zh-CN" b="1">
                <a:solidFill>
                  <a:srgbClr val="00B0F0"/>
                </a:solidFill>
              </a:endParaRPr>
            </a:p>
          </p:txBody>
        </p:sp>
        <p:sp>
          <p:nvSpPr>
            <p:cNvPr id="45088" name="Arc 32"/>
            <p:cNvSpPr/>
            <p:nvPr/>
          </p:nvSpPr>
          <p:spPr bwMode="auto">
            <a:xfrm rot="9442657">
              <a:off x="1339" y="2866"/>
              <a:ext cx="1343" cy="692"/>
            </a:xfrm>
            <a:custGeom>
              <a:avLst/>
              <a:gdLst>
                <a:gd name="T0" fmla="*/ 0 w 37405"/>
                <a:gd name="T1" fmla="*/ 0 h 25749"/>
                <a:gd name="T2" fmla="*/ 0 w 37405"/>
                <a:gd name="T3" fmla="*/ 0 h 25749"/>
                <a:gd name="T4" fmla="*/ 0 w 37405"/>
                <a:gd name="T5" fmla="*/ 0 h 25749"/>
                <a:gd name="T6" fmla="*/ 0 60000 65536"/>
                <a:gd name="T7" fmla="*/ 0 60000 65536"/>
                <a:gd name="T8" fmla="*/ 0 60000 65536"/>
                <a:gd name="T9" fmla="*/ 0 w 37405"/>
                <a:gd name="T10" fmla="*/ 0 h 25749"/>
                <a:gd name="T11" fmla="*/ 37405 w 37405"/>
                <a:gd name="T12" fmla="*/ 25749 h 25749"/>
              </a:gdLst>
              <a:ahLst/>
              <a:cxnLst>
                <a:cxn ang="T6">
                  <a:pos x="T0" y="T1"/>
                </a:cxn>
                <a:cxn ang="T7">
                  <a:pos x="T2" y="T3"/>
                </a:cxn>
                <a:cxn ang="T8">
                  <a:pos x="T4" y="T5"/>
                </a:cxn>
              </a:cxnLst>
              <a:rect l="T9" t="T10" r="T11" b="T12"/>
              <a:pathLst>
                <a:path w="37405" h="25749" fill="none" extrusionOk="0">
                  <a:moveTo>
                    <a:pt x="0" y="6877"/>
                  </a:moveTo>
                  <a:cubicBezTo>
                    <a:pt x="4085" y="2490"/>
                    <a:pt x="9810" y="-1"/>
                    <a:pt x="15805" y="0"/>
                  </a:cubicBezTo>
                  <a:cubicBezTo>
                    <a:pt x="27734" y="0"/>
                    <a:pt x="37405" y="9670"/>
                    <a:pt x="37405" y="21600"/>
                  </a:cubicBezTo>
                  <a:cubicBezTo>
                    <a:pt x="37405" y="22992"/>
                    <a:pt x="37270" y="24382"/>
                    <a:pt x="37002" y="25748"/>
                  </a:cubicBezTo>
                </a:path>
                <a:path w="37405" h="25749" stroke="0" extrusionOk="0">
                  <a:moveTo>
                    <a:pt x="0" y="6877"/>
                  </a:moveTo>
                  <a:cubicBezTo>
                    <a:pt x="4085" y="2490"/>
                    <a:pt x="9810" y="-1"/>
                    <a:pt x="15805" y="0"/>
                  </a:cubicBezTo>
                  <a:cubicBezTo>
                    <a:pt x="27734" y="0"/>
                    <a:pt x="37405" y="9670"/>
                    <a:pt x="37405" y="21600"/>
                  </a:cubicBezTo>
                  <a:cubicBezTo>
                    <a:pt x="37405" y="22992"/>
                    <a:pt x="37270" y="24382"/>
                    <a:pt x="37002" y="25748"/>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89" name="Arc 33"/>
            <p:cNvSpPr/>
            <p:nvPr/>
          </p:nvSpPr>
          <p:spPr bwMode="auto">
            <a:xfrm rot="9442657">
              <a:off x="3024" y="3072"/>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0" name="Arc 34"/>
            <p:cNvSpPr/>
            <p:nvPr/>
          </p:nvSpPr>
          <p:spPr bwMode="auto">
            <a:xfrm rot="9442657">
              <a:off x="4080" y="3168"/>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1" name="Text Box 35"/>
            <p:cNvSpPr txBox="1">
              <a:spLocks noChangeArrowheads="1"/>
            </p:cNvSpPr>
            <p:nvPr/>
          </p:nvSpPr>
          <p:spPr bwMode="auto">
            <a:xfrm>
              <a:off x="1584" y="3312"/>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dirty="0">
                  <a:solidFill>
                    <a:srgbClr val="00B0F0"/>
                  </a:solidFill>
                </a:rPr>
                <a:t>Compiler</a:t>
              </a:r>
              <a:endParaRPr lang="en-US" altLang="zh-CN" sz="2400" b="1" dirty="0">
                <a:solidFill>
                  <a:srgbClr val="00B0F0"/>
                </a:solidFill>
                <a:latin typeface="Times New Roman" panose="02020603050405020304" pitchFamily="18" charset="0"/>
              </a:endParaRPr>
            </a:p>
          </p:txBody>
        </p:sp>
        <p:sp>
          <p:nvSpPr>
            <p:cNvPr id="45092" name="Text Box 36"/>
            <p:cNvSpPr txBox="1">
              <a:spLocks noChangeArrowheads="1"/>
            </p:cNvSpPr>
            <p:nvPr/>
          </p:nvSpPr>
          <p:spPr bwMode="auto">
            <a:xfrm>
              <a:off x="2976" y="3408"/>
              <a:ext cx="72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00B0F0"/>
                  </a:solidFill>
                </a:rPr>
                <a:t>Hardware</a:t>
              </a:r>
              <a:endParaRPr lang="en-US" altLang="zh-CN" sz="2400" b="1">
                <a:solidFill>
                  <a:srgbClr val="00B0F0"/>
                </a:solidFill>
                <a:latin typeface="Times New Roman" panose="02020603050405020304" pitchFamily="18" charset="0"/>
              </a:endParaRPr>
            </a:p>
          </p:txBody>
        </p:sp>
        <p:sp>
          <p:nvSpPr>
            <p:cNvPr id="45093" name="Text Box 37"/>
            <p:cNvSpPr txBox="1">
              <a:spLocks noChangeArrowheads="1"/>
            </p:cNvSpPr>
            <p:nvPr/>
          </p:nvSpPr>
          <p:spPr bwMode="auto">
            <a:xfrm>
              <a:off x="3936" y="3504"/>
              <a:ext cx="816"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a:solidFill>
                    <a:srgbClr val="00B0F0"/>
                  </a:solidFill>
                </a:rPr>
                <a:t>Operating System</a:t>
              </a:r>
              <a:endParaRPr lang="en-US" altLang="zh-CN" sz="2400" b="1">
                <a:solidFill>
                  <a:srgbClr val="00B0F0"/>
                </a:solidFill>
                <a:latin typeface="Times New Roman" panose="02020603050405020304" pitchFamily="18" charset="0"/>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Four Questions</a:t>
            </a:r>
            <a:endPar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Four Questions</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ltLang="zh-CN"/>
              <a:t>Four Mem Hierarchy Q’s</a:t>
            </a:r>
            <a:endParaRPr lang="en-US" altLang="zh-CN"/>
          </a:p>
        </p:txBody>
      </p:sp>
      <p:sp>
        <p:nvSpPr>
          <p:cNvPr id="76802" name="Rectangle 3"/>
          <p:cNvSpPr>
            <a:spLocks noGrp="1" noChangeArrowheads="1"/>
          </p:cNvSpPr>
          <p:nvPr>
            <p:ph type="body" idx="1"/>
          </p:nvPr>
        </p:nvSpPr>
        <p:spPr/>
        <p:txBody>
          <a:bodyPr/>
          <a:lstStyle/>
          <a:p>
            <a:pPr eaLnBrk="1" hangingPunct="1"/>
            <a:r>
              <a:rPr lang="en-US" altLang="zh-CN" b="1"/>
              <a:t>Q1. </a:t>
            </a:r>
            <a:r>
              <a:rPr lang="en-US" altLang="zh-CN" b="1" i="1"/>
              <a:t>Where to place a block?</a:t>
            </a:r>
            <a:endParaRPr lang="en-US" altLang="zh-CN" b="1" i="1"/>
          </a:p>
          <a:p>
            <a:pPr eaLnBrk="1" hangingPunct="1"/>
            <a:endParaRPr lang="en-US" altLang="zh-CN" b="1" i="1"/>
          </a:p>
          <a:p>
            <a:pPr eaLnBrk="1" hangingPunct="1"/>
            <a:r>
              <a:rPr lang="en-US" altLang="zh-CN">
                <a:solidFill>
                  <a:srgbClr val="00B0F0"/>
                </a:solidFill>
              </a:rPr>
              <a:t>Fully associative </a:t>
            </a:r>
            <a:r>
              <a:rPr lang="en-US" altLang="zh-CN"/>
              <a:t>strategy:</a:t>
            </a:r>
            <a:endParaRPr lang="en-US" altLang="zh-CN"/>
          </a:p>
          <a:p>
            <a:pPr eaLnBrk="1" hangingPunct="1">
              <a:buFontTx/>
              <a:buNone/>
            </a:pPr>
            <a:r>
              <a:rPr lang="en-US" altLang="zh-CN"/>
              <a:t>	OS allows blocks to be placed anywhere in main memory</a:t>
            </a:r>
            <a:endParaRPr lang="en-US" altLang="zh-CN" b="1" i="1"/>
          </a:p>
          <a:p>
            <a:pPr eaLnBrk="1" hangingPunct="1"/>
            <a:r>
              <a:rPr lang="en-US" altLang="zh-CN"/>
              <a:t>Because of high miss penalty by</a:t>
            </a:r>
            <a:endParaRPr lang="en-US" altLang="zh-CN"/>
          </a:p>
          <a:p>
            <a:pPr eaLnBrk="1" hangingPunct="1">
              <a:buFontTx/>
              <a:buNone/>
            </a:pPr>
            <a:r>
              <a:rPr lang="en-US" altLang="zh-CN"/>
              <a:t>	access to a rotating magnetic storage device upon page/address fault</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p:cNvSpPr>
            <a:spLocks noGrp="1" noChangeArrowheads="1"/>
          </p:cNvSpPr>
          <p:nvPr>
            <p:ph type="body" idx="1"/>
          </p:nvPr>
        </p:nvSpPr>
        <p:spPr/>
        <p:txBody>
          <a:bodyPr/>
          <a:lstStyle/>
          <a:p>
            <a:pPr eaLnBrk="1" hangingPunct="1"/>
            <a:r>
              <a:rPr lang="en-US" altLang="zh-CN" b="1"/>
              <a:t>Q2. </a:t>
            </a:r>
            <a:r>
              <a:rPr lang="en-US" altLang="zh-CN" b="1" i="1"/>
              <a:t>How to find a block?</a:t>
            </a:r>
            <a:endParaRPr lang="en-US" altLang="zh-CN" b="1" i="1"/>
          </a:p>
        </p:txBody>
      </p:sp>
      <p:pic>
        <p:nvPicPr>
          <p:cNvPr id="78850" name="Picture 4" descr="pagetab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p:cNvSpPr>
            <a:spLocks noGrp="1" noChangeArrowheads="1"/>
          </p:cNvSpPr>
          <p:nvPr>
            <p:ph type="title"/>
          </p:nvPr>
        </p:nvSpPr>
        <p:spPr/>
        <p:txBody>
          <a:bodyPr/>
          <a:lstStyle/>
          <a:p>
            <a:pPr eaLnBrk="1" hangingPunct="1"/>
            <a:r>
              <a:rPr lang="en-US" altLang="zh-CN"/>
              <a:t>Four Mem Hierarchy Q’s</a:t>
            </a:r>
            <a:endParaRPr lang="en-US" altLang="zh-CN"/>
          </a:p>
        </p:txBody>
      </p:sp>
      <p:cxnSp>
        <p:nvCxnSpPr>
          <p:cNvPr id="6" name="直接连接符 5"/>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B050"/>
                </a:solidFill>
                <a:effectLst/>
                <a:uLnTx/>
                <a:uFillTx/>
                <a:latin typeface="Arial Unicode MS" panose="020B0604020202020204" charset="-122"/>
                <a:ea typeface="Arial Unicode MS" panose="020B0604020202020204" charset="-122"/>
                <a:cs typeface="Arial Unicode MS" panose="020B060402020202020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21" name="矩形 20"/>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Arial Unicode MS" panose="020B0604020202020204" charset="-122"/>
                <a:ea typeface="Arial Unicode MS" panose="020B0604020202020204" charset="-122"/>
                <a:cs typeface="Arial Unicode MS" panose="020B060402020202020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anose="020B0604020202020204" charset="-122"/>
              <a:ea typeface="Arial Unicode MS" panose="020B0604020202020204" charset="-122"/>
              <a:cs typeface="Arial Unicode MS" panose="020B060402020202020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p:cNvSpPr>
            <a:spLocks noGrp="1" noChangeArrowheads="1"/>
          </p:cNvSpPr>
          <p:nvPr>
            <p:ph type="title"/>
          </p:nvPr>
        </p:nvSpPr>
        <p:spPr/>
        <p:txBody>
          <a:bodyPr/>
          <a:lstStyle/>
          <a:p>
            <a:pPr eaLnBrk="1" hangingPunct="1"/>
            <a:r>
              <a:rPr lang="en-US" altLang="zh-CN"/>
              <a:t>Four Memory Hierarchy Q’s</a:t>
            </a:r>
            <a:endParaRPr lang="en-US" altLang="zh-CN"/>
          </a:p>
        </p:txBody>
      </p:sp>
      <p:sp>
        <p:nvSpPr>
          <p:cNvPr id="80898" name="Rectangle 4"/>
          <p:cNvSpPr>
            <a:spLocks noGrp="1" noChangeArrowheads="1"/>
          </p:cNvSpPr>
          <p:nvPr>
            <p:ph type="body" idx="1"/>
          </p:nvPr>
        </p:nvSpPr>
        <p:spPr/>
        <p:txBody>
          <a:bodyPr/>
          <a:lstStyle/>
          <a:p>
            <a:pPr eaLnBrk="1" hangingPunct="1">
              <a:lnSpc>
                <a:spcPct val="90000"/>
              </a:lnSpc>
            </a:pPr>
            <a:r>
              <a:rPr lang="en-US" altLang="zh-CN" b="1"/>
              <a:t>Q3. </a:t>
            </a:r>
            <a:r>
              <a:rPr lang="en-US" altLang="zh-CN" b="1" i="1"/>
              <a:t>Which block to replace upon a virtual memory miss?</a:t>
            </a:r>
            <a:endParaRPr lang="en-US" altLang="zh-CN" b="1" i="1"/>
          </a:p>
          <a:p>
            <a:pPr eaLnBrk="1" hangingPunct="1">
              <a:lnSpc>
                <a:spcPct val="90000"/>
              </a:lnSpc>
            </a:pPr>
            <a:r>
              <a:rPr lang="en-US" altLang="zh-CN"/>
              <a:t>Least recently used (</a:t>
            </a:r>
            <a:r>
              <a:rPr lang="en-US" altLang="zh-CN">
                <a:solidFill>
                  <a:srgbClr val="00B0F0"/>
                </a:solidFill>
              </a:rPr>
              <a:t>LRU</a:t>
            </a:r>
            <a:r>
              <a:rPr lang="en-US" altLang="zh-CN"/>
              <a:t>) block</a:t>
            </a:r>
            <a:endParaRPr lang="en-US" altLang="zh-CN"/>
          </a:p>
          <a:p>
            <a:pPr eaLnBrk="1" hangingPunct="1">
              <a:lnSpc>
                <a:spcPct val="90000"/>
              </a:lnSpc>
            </a:pPr>
            <a:endParaRPr lang="en-US" altLang="zh-CN"/>
          </a:p>
          <a:p>
            <a:pPr eaLnBrk="1" hangingPunct="1">
              <a:lnSpc>
                <a:spcPct val="90000"/>
              </a:lnSpc>
            </a:pPr>
            <a:r>
              <a:rPr lang="en-US" altLang="zh-CN"/>
              <a:t>use/reference bit</a:t>
            </a:r>
            <a:endParaRPr lang="en-US" altLang="zh-CN"/>
          </a:p>
          <a:p>
            <a:pPr eaLnBrk="1" hangingPunct="1">
              <a:lnSpc>
                <a:spcPct val="90000"/>
              </a:lnSpc>
              <a:buFontTx/>
              <a:buNone/>
            </a:pPr>
            <a:r>
              <a:rPr lang="en-US" altLang="zh-CN"/>
              <a:t>	--logically set whenever a page is accessed;</a:t>
            </a:r>
            <a:endParaRPr lang="en-US" altLang="zh-CN"/>
          </a:p>
          <a:p>
            <a:pPr eaLnBrk="1" hangingPunct="1">
              <a:lnSpc>
                <a:spcPct val="90000"/>
              </a:lnSpc>
              <a:buFontTx/>
              <a:buNone/>
            </a:pPr>
            <a:r>
              <a:rPr lang="en-US" altLang="zh-CN"/>
              <a:t>	--OS periodically clears use bits and later records them to track the least recently referenced pages;</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altLang="zh-CN"/>
              <a:t>Four Mem Hierarchy Q’s</a:t>
            </a:r>
            <a:endParaRPr lang="en-US" altLang="zh-CN"/>
          </a:p>
        </p:txBody>
      </p:sp>
      <p:sp>
        <p:nvSpPr>
          <p:cNvPr id="82946" name="Rectangle 3"/>
          <p:cNvSpPr>
            <a:spLocks noGrp="1" noChangeArrowheads="1"/>
          </p:cNvSpPr>
          <p:nvPr>
            <p:ph type="body" idx="1"/>
          </p:nvPr>
        </p:nvSpPr>
        <p:spPr/>
        <p:txBody>
          <a:bodyPr/>
          <a:lstStyle/>
          <a:p>
            <a:pPr eaLnBrk="1" hangingPunct="1"/>
            <a:r>
              <a:rPr lang="en-US" altLang="zh-CN" b="1"/>
              <a:t>Q4. </a:t>
            </a:r>
            <a:r>
              <a:rPr lang="en-US" altLang="zh-CN" b="1" i="1"/>
              <a:t>What happens on a write?</a:t>
            </a:r>
            <a:endParaRPr lang="en-US" altLang="zh-CN" b="1" i="1"/>
          </a:p>
          <a:p>
            <a:pPr eaLnBrk="1" hangingPunct="1"/>
            <a:r>
              <a:rPr lang="en-US" altLang="zh-CN"/>
              <a:t>Write-back strategy</a:t>
            </a:r>
            <a:endParaRPr lang="en-US" altLang="zh-CN"/>
          </a:p>
          <a:p>
            <a:pPr eaLnBrk="1" hangingPunct="1">
              <a:buFontTx/>
              <a:buNone/>
            </a:pPr>
            <a:r>
              <a:rPr lang="en-US" altLang="zh-CN"/>
              <a:t>	as accessing rotating magnetic disk takes millions of clock cycles;</a:t>
            </a:r>
            <a:endParaRPr lang="en-US" altLang="zh-CN"/>
          </a:p>
          <a:p>
            <a:pPr eaLnBrk="1" hangingPunct="1"/>
            <a:r>
              <a:rPr lang="en-US" altLang="zh-CN"/>
              <a:t>Dirty bit</a:t>
            </a:r>
            <a:endParaRPr lang="en-US" altLang="zh-CN"/>
          </a:p>
          <a:p>
            <a:pPr eaLnBrk="1" hangingPunct="1">
              <a:buFontTx/>
              <a:buNone/>
            </a:pPr>
            <a:r>
              <a:rPr lang="en-US" altLang="zh-CN"/>
              <a:t>	write a block to disk only if it has been altered since being read from the disk;</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well…tell me more</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Address Translation</a:t>
            </a:r>
            <a:endPar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well…tell me more </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endPar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noChangeArrowheads="1"/>
          </p:cNvSpPr>
          <p:nvPr>
            <p:ph type="title"/>
          </p:nvPr>
        </p:nvSpPr>
        <p:spPr/>
        <p:txBody>
          <a:bodyPr/>
          <a:lstStyle/>
          <a:p>
            <a:r>
              <a:rPr lang="en-US" altLang="zh-CN"/>
              <a:t>Page Table </a:t>
            </a:r>
            <a:r>
              <a:rPr lang="en-US" altLang="zh-CN">
                <a:solidFill>
                  <a:schemeClr val="bg1"/>
                </a:solidFill>
              </a:rPr>
              <a:t>?</a:t>
            </a:r>
            <a:endParaRPr lang="zh-CN" altLang="en-US">
              <a:solidFill>
                <a:schemeClr val="bg1"/>
              </a:solidFill>
            </a:endParaRPr>
          </a:p>
        </p:txBody>
      </p:sp>
      <p:pic>
        <p:nvPicPr>
          <p:cNvPr id="89090" name="Picture 4" descr="pagetab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3324225"/>
            <a:ext cx="6705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96863" y="2362200"/>
            <a:ext cx="8847137" cy="4619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physical page number </a:t>
            </a:r>
            <a:r>
              <a:rPr kumimoji="0" lang="en-US" altLang="zh-CN" sz="24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a:t>
            </a:r>
            <a:r>
              <a:rPr kumimoji="0" lang="en-US" altLang="zh-CN" sz="2400" b="0" i="0" u="none" strike="noStrike" kern="1200" cap="none" spc="0" normalizeH="0" baseline="0" noProof="0" dirty="0">
                <a:ln>
                  <a:noFill/>
                </a:ln>
                <a:solidFill>
                  <a:srgbClr val="92D050"/>
                </a:solidFill>
                <a:effectLst/>
                <a:uLnTx/>
                <a:uFillTx/>
                <a:latin typeface="Verdana" panose="020B0604030504040204"/>
                <a:ea typeface="宋体" panose="02010600030101010101" pitchFamily="2" charset="-122"/>
                <a:cs typeface="+mn-cs"/>
              </a:rPr>
              <a:t>page offset </a:t>
            </a:r>
            <a:r>
              <a:rPr kumimoji="0" lang="en-US" altLang="zh-CN" sz="24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physical address</a:t>
            </a:r>
            <a:endParaRPr kumimoji="0" lang="zh-CN" altLang="en-US" sz="24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038600" y="5486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3657600" y="5791200"/>
            <a:ext cx="1143000" cy="2286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6" name="直接连接符 5"/>
          <p:cNvCxnSpPr/>
          <p:nvPr/>
        </p:nvCxnSpPr>
        <p:spPr>
          <a:xfrm rot="5400000">
            <a:off x="3049588" y="5791200"/>
            <a:ext cx="1827212"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flipH="1" flipV="1">
            <a:off x="4762501" y="3162300"/>
            <a:ext cx="685800" cy="3175"/>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8"/>
          <p:cNvSpPr txBox="1">
            <a:spLocks noChangeArrowheads="1"/>
          </p:cNvSpPr>
          <p:nvPr/>
        </p:nvSpPr>
        <p:spPr bwMode="auto">
          <a:xfrm>
            <a:off x="4038600" y="5029200"/>
            <a:ext cx="72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page</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 name="Curved Connector 2"/>
          <p:cNvCxnSpPr>
            <a:stCxn id="10" idx="3"/>
            <a:endCxn id="9" idx="1"/>
          </p:cNvCxnSpPr>
          <p:nvPr/>
        </p:nvCxnSpPr>
        <p:spPr>
          <a:xfrm flipH="1" flipV="1">
            <a:off x="296863" y="2593975"/>
            <a:ext cx="4503737" cy="3311525"/>
          </a:xfrm>
          <a:prstGeom prst="curvedConnector5">
            <a:avLst>
              <a:gd name="adj1" fmla="val -5076"/>
              <a:gd name="adj2" fmla="val 48239"/>
              <a:gd name="adj3" fmla="val 105076"/>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zh-CN"/>
              <a:t>Page Table ?</a:t>
            </a:r>
            <a:endParaRPr lang="en-US" altLang="zh-CN"/>
          </a:p>
        </p:txBody>
      </p:sp>
      <p:sp>
        <p:nvSpPr>
          <p:cNvPr id="91138" name="Rectangle 3"/>
          <p:cNvSpPr>
            <a:spLocks noGrp="1" noChangeArrowheads="1"/>
          </p:cNvSpPr>
          <p:nvPr>
            <p:ph type="body" idx="1"/>
          </p:nvPr>
        </p:nvSpPr>
        <p:spPr/>
        <p:txBody>
          <a:bodyPr/>
          <a:lstStyle/>
          <a:p>
            <a:pPr eaLnBrk="1" hangingPunct="1"/>
            <a:r>
              <a:rPr lang="en-US" altLang="zh-CN"/>
              <a:t>Page tables are often large</a:t>
            </a:r>
            <a:endParaRPr lang="en-US" altLang="zh-CN"/>
          </a:p>
          <a:p>
            <a:pPr eaLnBrk="1" hangingPunct="1"/>
            <a:endParaRPr lang="en-US" altLang="zh-CN"/>
          </a:p>
          <a:p>
            <a:pPr eaLnBrk="1" hangingPunct="1">
              <a:buFontTx/>
              <a:buNone/>
            </a:pPr>
            <a:r>
              <a:rPr lang="en-US" altLang="zh-CN" b="1"/>
              <a:t>	</a:t>
            </a:r>
            <a:r>
              <a:rPr lang="en-US" altLang="zh-CN"/>
              <a:t>32-bit virtual address, 4KB pages,</a:t>
            </a:r>
            <a:endParaRPr lang="en-US" altLang="zh-CN"/>
          </a:p>
          <a:p>
            <a:pPr eaLnBrk="1" hangingPunct="1">
              <a:buFontTx/>
              <a:buNone/>
            </a:pPr>
            <a:r>
              <a:rPr lang="en-US" altLang="zh-CN" b="1"/>
              <a:t>	</a:t>
            </a:r>
            <a:r>
              <a:rPr lang="en-US" altLang="zh-CN"/>
              <a:t>4 bytes per page table entry.</a:t>
            </a:r>
            <a:endParaRPr lang="en-US" altLang="zh-CN" b="1"/>
          </a:p>
          <a:p>
            <a:pPr eaLnBrk="1" hangingPunct="1">
              <a:buFontTx/>
              <a:buNone/>
            </a:pPr>
            <a:r>
              <a:rPr lang="en-US" altLang="zh-CN" b="1"/>
              <a:t>	</a:t>
            </a:r>
            <a:r>
              <a:rPr lang="en-US" altLang="zh-CN"/>
              <a:t>page table size:</a:t>
            </a:r>
            <a:endParaRPr lang="en-US" altLang="zh-CN"/>
          </a:p>
          <a:p>
            <a:pPr eaLnBrk="1" hangingPunct="1">
              <a:buFontTx/>
              <a:buNone/>
            </a:pPr>
            <a:r>
              <a:rPr lang="en-US" altLang="zh-CN" b="1"/>
              <a:t>	</a:t>
            </a:r>
            <a:r>
              <a:rPr lang="en-US" altLang="zh-CN"/>
              <a:t>(2</a:t>
            </a:r>
            <a:r>
              <a:rPr lang="en-US" altLang="zh-CN" baseline="30000"/>
              <a:t>32</a:t>
            </a:r>
            <a:r>
              <a:rPr lang="en-US" altLang="zh-CN"/>
              <a:t>/2</a:t>
            </a:r>
            <a:r>
              <a:rPr lang="en-US" altLang="zh-CN" baseline="30000"/>
              <a:t>12</a:t>
            </a:r>
            <a:r>
              <a:rPr lang="en-US" altLang="zh-CN"/>
              <a:t>) x 2</a:t>
            </a:r>
            <a:r>
              <a:rPr lang="en-US" altLang="zh-CN" baseline="30000"/>
              <a:t>2</a:t>
            </a:r>
            <a:r>
              <a:rPr lang="en-US" altLang="zh-CN"/>
              <a:t> = 2</a:t>
            </a:r>
            <a:r>
              <a:rPr lang="en-US" altLang="zh-CN" baseline="30000"/>
              <a:t>22</a:t>
            </a:r>
            <a:r>
              <a:rPr lang="en-US" altLang="zh-CN"/>
              <a:t> bytes = 4 MB</a:t>
            </a:r>
            <a:endParaRPr lang="en-US" altLang="zh-CN" b="1"/>
          </a:p>
          <a:p>
            <a:pPr eaLnBrk="1" hangingPunct="1">
              <a:buFontTx/>
              <a:buNone/>
            </a:pPr>
            <a:r>
              <a:rPr lang="en-US" altLang="zh-CN" b="1"/>
              <a:t>	</a:t>
            </a:r>
            <a:endParaRPr lang="en-US" altLang="zh-CN" b="1"/>
          </a:p>
          <a:p>
            <a:pPr eaLnBrk="1" hangingPunct="1">
              <a:buFontTx/>
              <a:buNone/>
            </a:pPr>
            <a:r>
              <a:rPr lang="en-US" altLang="zh-CN" b="1"/>
              <a:t>	</a:t>
            </a:r>
            <a:endParaRPr lang="en-US" altLang="zh-CN"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Main Memory</a:t>
            </a:r>
            <a:endParaRPr lang="en-US" altLang="zh-CN"/>
          </a:p>
        </p:txBody>
      </p:sp>
      <p:sp>
        <p:nvSpPr>
          <p:cNvPr id="46083" name="Rectangle 3"/>
          <p:cNvSpPr>
            <a:spLocks noGrp="1" noChangeArrowheads="1"/>
          </p:cNvSpPr>
          <p:nvPr>
            <p:ph type="body" idx="1"/>
          </p:nvPr>
        </p:nvSpPr>
        <p:spPr/>
        <p:txBody>
          <a:bodyPr/>
          <a:lstStyle/>
          <a:p>
            <a:pPr eaLnBrk="1" hangingPunct="1">
              <a:buFontTx/>
              <a:buNone/>
            </a:pPr>
            <a:r>
              <a:rPr lang="en-US" altLang="zh-CN" dirty="0"/>
              <a:t>Performance measures</a:t>
            </a:r>
            <a:endParaRPr lang="en-US" altLang="zh-CN" dirty="0"/>
          </a:p>
          <a:p>
            <a:pPr eaLnBrk="1" hangingPunct="1"/>
            <a:r>
              <a:rPr lang="en-US" altLang="zh-CN" b="1" dirty="0">
                <a:solidFill>
                  <a:srgbClr val="00B0F0"/>
                </a:solidFill>
              </a:rPr>
              <a:t>Latency </a:t>
            </a:r>
            <a:r>
              <a:rPr lang="en-US" altLang="zh-CN" sz="2000" dirty="0">
                <a:solidFill>
                  <a:srgbClr val="00B0F0"/>
                </a:solidFill>
              </a:rPr>
              <a:t>the time to retrieve the first word of the block</a:t>
            </a:r>
            <a:endParaRPr lang="en-US" altLang="zh-CN" sz="2000" b="1" dirty="0">
              <a:solidFill>
                <a:srgbClr val="00B0F0"/>
              </a:solidFill>
            </a:endParaRPr>
          </a:p>
          <a:p>
            <a:pPr eaLnBrk="1" hangingPunct="1">
              <a:buFontTx/>
              <a:buNone/>
            </a:pPr>
            <a:r>
              <a:rPr lang="en-US" altLang="zh-CN" b="1" dirty="0"/>
              <a:t>	</a:t>
            </a:r>
            <a:r>
              <a:rPr lang="en-US" altLang="zh-CN" dirty="0"/>
              <a:t>important for caches;</a:t>
            </a:r>
            <a:endParaRPr lang="en-US" altLang="zh-CN" dirty="0"/>
          </a:p>
          <a:p>
            <a:pPr eaLnBrk="1" hangingPunct="1">
              <a:buFontTx/>
              <a:buNone/>
            </a:pPr>
            <a:r>
              <a:rPr lang="en-US" altLang="zh-CN" dirty="0"/>
              <a:t>	harder to reduce;</a:t>
            </a:r>
            <a:endParaRPr lang="en-US" altLang="zh-CN" b="1" dirty="0"/>
          </a:p>
          <a:p>
            <a:pPr eaLnBrk="1" hangingPunct="1"/>
            <a:r>
              <a:rPr lang="en-US" altLang="zh-CN" b="1" dirty="0">
                <a:solidFill>
                  <a:srgbClr val="00B0F0"/>
                </a:solidFill>
              </a:rPr>
              <a:t>Bandwidth </a:t>
            </a:r>
            <a:r>
              <a:rPr lang="en-US" altLang="zh-CN" sz="2000" dirty="0">
                <a:solidFill>
                  <a:srgbClr val="00B0F0"/>
                </a:solidFill>
              </a:rPr>
              <a:t>the time to retrieve the rest of this block</a:t>
            </a:r>
            <a:endParaRPr lang="en-US" altLang="zh-CN" sz="2000" b="1" dirty="0">
              <a:solidFill>
                <a:srgbClr val="00B0F0"/>
              </a:solidFill>
            </a:endParaRPr>
          </a:p>
          <a:p>
            <a:pPr eaLnBrk="1" hangingPunct="1">
              <a:buFontTx/>
              <a:buNone/>
            </a:pPr>
            <a:r>
              <a:rPr lang="en-US" altLang="zh-CN" b="1" dirty="0"/>
              <a:t>	</a:t>
            </a:r>
            <a:r>
              <a:rPr lang="en-US" altLang="zh-CN" dirty="0"/>
              <a:t>important for multiprocessors, I/O, and caches with large block sizes;</a:t>
            </a:r>
            <a:endParaRPr lang="en-US" altLang="zh-CN" b="1" dirty="0"/>
          </a:p>
          <a:p>
            <a:pPr eaLnBrk="1" hangingPunct="1">
              <a:buFontTx/>
              <a:buNone/>
            </a:pPr>
            <a:r>
              <a:rPr lang="en-US" altLang="zh-CN" b="1" dirty="0"/>
              <a:t>	</a:t>
            </a:r>
            <a:r>
              <a:rPr lang="en-US" altLang="zh-CN" dirty="0"/>
              <a:t>easier to improve with new organizations: e.g., multi-bank mem</a:t>
            </a:r>
            <a:endParaRPr lang="en-US" altLang="zh-CN" b="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zh-CN"/>
              <a:t>Page Table ?</a:t>
            </a:r>
            <a:endParaRPr lang="en-US" altLang="zh-CN"/>
          </a:p>
        </p:txBody>
      </p:sp>
      <p:sp>
        <p:nvSpPr>
          <p:cNvPr id="93186" name="Rectangle 3"/>
          <p:cNvSpPr>
            <a:spLocks noGrp="1" noChangeArrowheads="1"/>
          </p:cNvSpPr>
          <p:nvPr>
            <p:ph type="body" idx="1"/>
          </p:nvPr>
        </p:nvSpPr>
        <p:spPr/>
        <p:txBody>
          <a:bodyPr/>
          <a:lstStyle/>
          <a:p>
            <a:pPr eaLnBrk="1" hangingPunct="1"/>
            <a:r>
              <a:rPr lang="en-US" altLang="zh-CN"/>
              <a:t>Page tables are stored in main memory</a:t>
            </a:r>
            <a:endParaRPr lang="en-US" altLang="zh-CN"/>
          </a:p>
          <a:p>
            <a:pPr eaLnBrk="1" hangingPunct="1"/>
            <a:r>
              <a:rPr lang="en-US" altLang="zh-CN"/>
              <a:t>Logically two memory accesses for </a:t>
            </a:r>
            <a:endParaRPr lang="en-US" altLang="zh-CN"/>
          </a:p>
          <a:p>
            <a:pPr eaLnBrk="1" hangingPunct="1">
              <a:buFontTx/>
              <a:buNone/>
            </a:pPr>
            <a:r>
              <a:rPr lang="en-US" altLang="zh-CN"/>
              <a:t>	data access:</a:t>
            </a:r>
            <a:endParaRPr lang="en-US" altLang="zh-CN"/>
          </a:p>
          <a:p>
            <a:pPr eaLnBrk="1" hangingPunct="1">
              <a:buFontTx/>
              <a:buNone/>
            </a:pPr>
            <a:r>
              <a:rPr lang="en-US" altLang="zh-CN"/>
              <a:t>	one to obtain the physical address from page table;</a:t>
            </a:r>
            <a:endParaRPr lang="en-US" altLang="zh-CN"/>
          </a:p>
          <a:p>
            <a:pPr eaLnBrk="1" hangingPunct="1">
              <a:buFontTx/>
              <a:buNone/>
            </a:pPr>
            <a:r>
              <a:rPr lang="en-US" altLang="zh-CN"/>
              <a:t>	one to get the data from the physical address;</a:t>
            </a:r>
            <a:endParaRPr lang="en-US" altLang="zh-CN"/>
          </a:p>
          <a:p>
            <a:pPr eaLnBrk="1" hangingPunct="1">
              <a:buFontTx/>
              <a:buNone/>
            </a:pPr>
            <a:endParaRPr lang="en-US" altLang="zh-CN" sz="800" b="1"/>
          </a:p>
          <a:p>
            <a:pPr eaLnBrk="1" hangingPunct="1">
              <a:buFontTx/>
              <a:buNone/>
            </a:pPr>
            <a:r>
              <a:rPr lang="en-US" altLang="zh-CN" b="1" i="1"/>
              <a:t>	Access time doubled</a:t>
            </a:r>
            <a:endParaRPr lang="en-US" altLang="zh-CN" b="1" i="1"/>
          </a:p>
          <a:p>
            <a:pPr eaLnBrk="1" hangingPunct="1">
              <a:buFontTx/>
              <a:buNone/>
            </a:pPr>
            <a:r>
              <a:rPr lang="en-US" altLang="zh-CN" b="1" i="1"/>
              <a:t>	How to be faster?</a:t>
            </a:r>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p:cNvSpPr>
            <a:spLocks noGrp="1" noChangeArrowheads="1"/>
          </p:cNvSpPr>
          <p:nvPr>
            <p:ph type="body" idx="1"/>
          </p:nvPr>
        </p:nvSpPr>
        <p:spPr/>
        <p:txBody>
          <a:bodyPr/>
          <a:lstStyle/>
          <a:p>
            <a:pPr eaLnBrk="1" hangingPunct="1"/>
            <a:r>
              <a:rPr lang="en-US" altLang="zh-CN" b="1">
                <a:solidFill>
                  <a:schemeClr val="bg1"/>
                </a:solidFill>
              </a:rPr>
              <a:t>Translation lookaside buffer (TLB)</a:t>
            </a:r>
            <a:endParaRPr lang="en-US" altLang="zh-CN" b="1">
              <a:solidFill>
                <a:schemeClr val="bg1"/>
              </a:solidFill>
            </a:endParaRPr>
          </a:p>
          <a:p>
            <a:pPr eaLnBrk="1" hangingPunct="1">
              <a:buFontTx/>
              <a:buNone/>
            </a:pPr>
            <a:r>
              <a:rPr lang="en-US" altLang="zh-CN" b="1">
                <a:solidFill>
                  <a:schemeClr val="bg1"/>
                </a:solidFill>
              </a:rPr>
              <a:t>	/translation buffer (TB)</a:t>
            </a:r>
            <a:endParaRPr lang="en-US" altLang="zh-CN" b="1">
              <a:solidFill>
                <a:schemeClr val="bg1"/>
              </a:solidFill>
            </a:endParaRPr>
          </a:p>
          <a:p>
            <a:pPr eaLnBrk="1" hangingPunct="1">
              <a:buFontTx/>
              <a:buNone/>
            </a:pPr>
            <a:r>
              <a:rPr lang="en-US" altLang="zh-CN" b="1">
                <a:solidFill>
                  <a:schemeClr val="bg1"/>
                </a:solidFill>
              </a:rPr>
              <a:t>	</a:t>
            </a:r>
            <a:r>
              <a:rPr lang="en-US" altLang="zh-CN">
                <a:solidFill>
                  <a:schemeClr val="bg1"/>
                </a:solidFill>
              </a:rPr>
              <a:t>a special </a:t>
            </a:r>
            <a:r>
              <a:rPr lang="en-US" altLang="zh-CN" b="1">
                <a:solidFill>
                  <a:srgbClr val="FFC000"/>
                </a:solidFill>
              </a:rPr>
              <a:t>cache!</a:t>
            </a:r>
            <a:endParaRPr lang="en-US" altLang="zh-CN" b="1">
              <a:solidFill>
                <a:srgbClr val="FFC000"/>
              </a:solidFill>
            </a:endParaRPr>
          </a:p>
          <a:p>
            <a:pPr eaLnBrk="1" hangingPunct="1">
              <a:buFontTx/>
              <a:buNone/>
            </a:pPr>
            <a:r>
              <a:rPr lang="en-US" altLang="zh-CN"/>
              <a:t>	</a:t>
            </a:r>
            <a:r>
              <a:rPr lang="en-US" altLang="zh-CN">
                <a:solidFill>
                  <a:schemeClr val="bg1"/>
                </a:solidFill>
              </a:rPr>
              <a:t>that keeps (prev) address translations</a:t>
            </a:r>
            <a:endParaRPr lang="en-US" altLang="zh-CN" b="1">
              <a:solidFill>
                <a:schemeClr val="bg1"/>
              </a:solidFill>
            </a:endParaRPr>
          </a:p>
          <a:p>
            <a:pPr eaLnBrk="1" hangingPunct="1"/>
            <a:r>
              <a:rPr lang="en-US" altLang="zh-CN">
                <a:solidFill>
                  <a:schemeClr val="bg1"/>
                </a:solidFill>
              </a:rPr>
              <a:t>TLB entry</a:t>
            </a:r>
            <a:endParaRPr lang="en-US" altLang="zh-CN">
              <a:solidFill>
                <a:schemeClr val="bg1"/>
              </a:solidFill>
            </a:endParaRPr>
          </a:p>
          <a:p>
            <a:pPr eaLnBrk="1" hangingPunct="1">
              <a:buFontTx/>
              <a:buNone/>
            </a:pPr>
            <a:r>
              <a:rPr lang="en-US" altLang="zh-CN">
                <a:solidFill>
                  <a:schemeClr val="bg1"/>
                </a:solidFill>
              </a:rPr>
              <a:t>	--tag: portions of the virtual address;</a:t>
            </a:r>
            <a:endParaRPr lang="en-US" altLang="zh-CN">
              <a:solidFill>
                <a:schemeClr val="bg1"/>
              </a:solidFill>
            </a:endParaRPr>
          </a:p>
          <a:p>
            <a:pPr eaLnBrk="1" hangingPunct="1">
              <a:buFontTx/>
              <a:buNone/>
            </a:pPr>
            <a:r>
              <a:rPr lang="en-US" altLang="zh-CN">
                <a:solidFill>
                  <a:schemeClr val="bg1"/>
                </a:solidFill>
              </a:rPr>
              <a:t>	--data: a physical page frame number, protection field, valid bit, use bit, dirty bit;</a:t>
            </a:r>
            <a:endParaRPr lang="en-US" altLang="zh-CN">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tLang="zh-CN"/>
              <a:t>Learn from History</a:t>
            </a:r>
            <a:endParaRPr lang="en-US" altLang="zh-CN"/>
          </a:p>
        </p:txBody>
      </p:sp>
      <p:sp>
        <p:nvSpPr>
          <p:cNvPr id="97282" name="Rectangle 3"/>
          <p:cNvSpPr>
            <a:spLocks noGrp="1" noChangeArrowheads="1"/>
          </p:cNvSpPr>
          <p:nvPr>
            <p:ph type="body" idx="1"/>
          </p:nvPr>
        </p:nvSpPr>
        <p:spPr/>
        <p:txBody>
          <a:bodyPr/>
          <a:lstStyle/>
          <a:p>
            <a:pPr eaLnBrk="1" hangingPunct="1"/>
            <a:r>
              <a:rPr lang="en-US" altLang="zh-CN" b="1"/>
              <a:t>Translation lookaside buffer (TLB)</a:t>
            </a:r>
            <a:endParaRPr lang="en-US" altLang="zh-CN" b="1"/>
          </a:p>
          <a:p>
            <a:pPr eaLnBrk="1" hangingPunct="1">
              <a:buFontTx/>
              <a:buNone/>
            </a:pPr>
            <a:r>
              <a:rPr lang="en-US" altLang="zh-CN" b="1">
                <a:solidFill>
                  <a:schemeClr val="bg2"/>
                </a:solidFill>
              </a:rPr>
              <a:t>	/translation buffer (TB)</a:t>
            </a:r>
            <a:endParaRPr lang="en-US" altLang="zh-CN" b="1">
              <a:solidFill>
                <a:schemeClr val="bg2"/>
              </a:solidFill>
            </a:endParaRPr>
          </a:p>
          <a:p>
            <a:pPr eaLnBrk="1" hangingPunct="1">
              <a:buFontTx/>
              <a:buNone/>
            </a:pPr>
            <a:r>
              <a:rPr lang="en-US" altLang="zh-CN" b="1"/>
              <a:t>	</a:t>
            </a:r>
            <a:r>
              <a:rPr lang="en-US" altLang="zh-CN"/>
              <a:t>a special </a:t>
            </a:r>
            <a:r>
              <a:rPr lang="en-US" altLang="zh-CN" b="1">
                <a:solidFill>
                  <a:srgbClr val="FFC000"/>
                </a:solidFill>
              </a:rPr>
              <a:t>cache!</a:t>
            </a:r>
            <a:endParaRPr lang="en-US" altLang="zh-CN" b="1">
              <a:solidFill>
                <a:srgbClr val="FFC000"/>
              </a:solidFill>
            </a:endParaRPr>
          </a:p>
          <a:p>
            <a:pPr eaLnBrk="1" hangingPunct="1">
              <a:buFontTx/>
              <a:buNone/>
            </a:pPr>
            <a:r>
              <a:rPr lang="en-US" altLang="zh-CN"/>
              <a:t>	that keeps (prev) address translations</a:t>
            </a:r>
            <a:endParaRPr lang="en-US" altLang="zh-CN" b="1"/>
          </a:p>
          <a:p>
            <a:pPr eaLnBrk="1" hangingPunct="1"/>
            <a:r>
              <a:rPr lang="en-US" altLang="zh-CN"/>
              <a:t>TLB entry</a:t>
            </a:r>
            <a:endParaRPr lang="en-US" altLang="zh-CN"/>
          </a:p>
          <a:p>
            <a:pPr eaLnBrk="1" hangingPunct="1">
              <a:buFontTx/>
              <a:buNone/>
            </a:pPr>
            <a:r>
              <a:rPr lang="en-US" altLang="zh-CN"/>
              <a:t>	--tag: portions of the virtual address;</a:t>
            </a:r>
            <a:endParaRPr lang="en-US" altLang="zh-CN"/>
          </a:p>
          <a:p>
            <a:pPr eaLnBrk="1" hangingPunct="1">
              <a:buFontTx/>
              <a:buNone/>
            </a:pPr>
            <a:r>
              <a:rPr lang="en-US" altLang="zh-CN"/>
              <a:t>	--data: a physical page frame number, protection field, valid bit, use bit, dirty bit;</a:t>
            </a:r>
            <a:endParaRPr lang="en-US" alt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tLang="zh-CN"/>
              <a:t>TLB Example</a:t>
            </a:r>
            <a:endParaRPr lang="en-US" altLang="zh-CN"/>
          </a:p>
        </p:txBody>
      </p:sp>
      <p:sp>
        <p:nvSpPr>
          <p:cNvPr id="99330" name="Rectangle 3"/>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99331" name="Picture 5" descr="addrtra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Line 7"/>
          <p:cNvSpPr>
            <a:spLocks noChangeShapeType="1"/>
          </p:cNvSpPr>
          <p:nvPr/>
        </p:nvSpPr>
        <p:spPr bwMode="auto">
          <a:xfrm>
            <a:off x="838200" y="4191000"/>
            <a:ext cx="990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3" name="Text Box 8"/>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1&amp;2: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send the virtual address to all tags</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99334" name="Text Box 9"/>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 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check the type of mem access against protection info in TLB</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99335" name="TextBox 7"/>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2"/>
              </a:rPr>
              <a:t>https://www.youtube.com/watch?v=95QpHJX55bM</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a:t>TLB Example</a:t>
            </a:r>
            <a:endParaRPr lang="en-US" altLang="zh-CN"/>
          </a:p>
        </p:txBody>
      </p:sp>
      <p:sp>
        <p:nvSpPr>
          <p:cNvPr id="101378" name="Rectangle 3"/>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1379" name="Picture 4" descr="addrtra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Line 5"/>
          <p:cNvSpPr>
            <a:spLocks noChangeShapeType="1"/>
          </p:cNvSpPr>
          <p:nvPr/>
        </p:nvSpPr>
        <p:spPr bwMode="auto">
          <a:xfrm>
            <a:off x="3733800" y="6400800"/>
            <a:ext cx="6096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81" name="Text Box 6"/>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3: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the matching tag sends phy addr through   	      multiplexor</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a:t>TLB Example</a:t>
            </a:r>
            <a:endParaRPr lang="en-US" altLang="zh-CN"/>
          </a:p>
        </p:txBody>
      </p:sp>
      <p:sp>
        <p:nvSpPr>
          <p:cNvPr id="103426" name="Rectangle 3"/>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3427" name="Picture 4" descr="addrtra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Line 5"/>
          <p:cNvSpPr>
            <a:spLocks noChangeShapeType="1"/>
          </p:cNvSpPr>
          <p:nvPr/>
        </p:nvSpPr>
        <p:spPr bwMode="auto">
          <a:xfrm>
            <a:off x="7696200" y="6400800"/>
            <a:ext cx="6858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9" name="Text Box 6"/>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4: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concatenate page offset to phy page 	      frame to form final phy addr</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tLang="zh-CN"/>
              <a:t>TLB Example</a:t>
            </a:r>
            <a:endParaRPr lang="en-US" altLang="zh-CN"/>
          </a:p>
        </p:txBody>
      </p:sp>
      <p:sp>
        <p:nvSpPr>
          <p:cNvPr id="105474" name="Rectangle 3"/>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5475" name="Picture 4" descr="addrtra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Text Box 6"/>
          <p:cNvSpPr txBox="1">
            <a:spLocks noChangeArrowheads="1"/>
          </p:cNvSpPr>
          <p:nvPr/>
        </p:nvSpPr>
        <p:spPr bwMode="auto">
          <a:xfrm>
            <a:off x="5029200" y="1182688"/>
            <a:ext cx="12954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R/W:</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5477" name="Text Box 6"/>
          <p:cNvSpPr txBox="1">
            <a:spLocks noChangeArrowheads="1"/>
          </p:cNvSpPr>
          <p:nvPr/>
        </p:nvSpPr>
        <p:spPr bwMode="auto">
          <a:xfrm>
            <a:off x="6248400" y="1182688"/>
            <a:ext cx="3048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valid bit</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read/write permission</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user/supervisor mode</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dirty bit</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reference bit</a:t>
            </a:r>
            <a:endPar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Does page size matter?</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altLang="zh-CN"/>
              <a:t>Page Size Selection</a:t>
            </a:r>
            <a:endParaRPr lang="en-US" altLang="zh-CN"/>
          </a:p>
        </p:txBody>
      </p:sp>
      <p:sp>
        <p:nvSpPr>
          <p:cNvPr id="109570" name="Rectangle 3"/>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endParaRPr lang="en-US" altLang="zh-CN"/>
          </a:p>
          <a:p>
            <a:pPr eaLnBrk="1" hangingPunct="1">
              <a:lnSpc>
                <a:spcPct val="90000"/>
              </a:lnSpc>
            </a:pPr>
            <a:r>
              <a:rPr lang="en-US" altLang="zh-CN"/>
              <a:t>Smaller page table, less memory (or other resources used for the memory map);</a:t>
            </a:r>
            <a:endParaRPr lang="en-US" altLang="zh-CN"/>
          </a:p>
          <a:p>
            <a:pPr eaLnBrk="1" hangingPunct="1">
              <a:lnSpc>
                <a:spcPct val="90000"/>
              </a:lnSpc>
            </a:pPr>
            <a:r>
              <a:rPr lang="en-US" altLang="zh-CN"/>
              <a:t>Larger cache with fast cache hit;</a:t>
            </a:r>
            <a:endParaRPr lang="en-US" altLang="zh-CN"/>
          </a:p>
          <a:p>
            <a:pPr eaLnBrk="1" hangingPunct="1">
              <a:lnSpc>
                <a:spcPct val="90000"/>
              </a:lnSpc>
            </a:pPr>
            <a:r>
              <a:rPr lang="en-US" altLang="zh-CN"/>
              <a:t>Transferring larger pages to or from secondary storage is more efficient than transferring smaller pages;</a:t>
            </a:r>
            <a:endParaRPr lang="en-US" altLang="zh-CN"/>
          </a:p>
          <a:p>
            <a:pPr eaLnBrk="1" hangingPunct="1">
              <a:lnSpc>
                <a:spcPct val="90000"/>
              </a:lnSpc>
            </a:pPr>
            <a:r>
              <a:rPr lang="en-US" altLang="zh-CN"/>
              <a:t>Map more memory, reduce the number of TLB misses;</a:t>
            </a:r>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zh-CN"/>
              <a:t>Page Size Selection</a:t>
            </a:r>
            <a:endParaRPr lang="en-US" altLang="zh-CN"/>
          </a:p>
        </p:txBody>
      </p:sp>
      <p:sp>
        <p:nvSpPr>
          <p:cNvPr id="111618" name="Rectangle 3"/>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endParaRPr lang="en-US" altLang="zh-CN"/>
          </a:p>
          <a:p>
            <a:pPr eaLnBrk="1" hangingPunct="1">
              <a:lnSpc>
                <a:spcPct val="90000"/>
              </a:lnSpc>
            </a:pPr>
            <a:r>
              <a:rPr lang="en-US" altLang="zh-CN"/>
              <a:t>Smaller page table, less memory (or other resources used for the memory map);</a:t>
            </a:r>
            <a:endParaRPr lang="en-US" altLang="zh-CN"/>
          </a:p>
          <a:p>
            <a:pPr eaLnBrk="1" hangingPunct="1">
              <a:lnSpc>
                <a:spcPct val="90000"/>
              </a:lnSpc>
            </a:pPr>
            <a:r>
              <a:rPr lang="en-US" altLang="zh-CN">
                <a:solidFill>
                  <a:srgbClr val="00B0F0"/>
                </a:solidFill>
              </a:rPr>
              <a:t>Larger cache with fast cache hit?</a:t>
            </a:r>
            <a:endParaRPr lang="en-US" altLang="zh-CN">
              <a:solidFill>
                <a:srgbClr val="00B0F0"/>
              </a:solidFill>
            </a:endParaRPr>
          </a:p>
          <a:p>
            <a:pPr eaLnBrk="1" hangingPunct="1">
              <a:lnSpc>
                <a:spcPct val="90000"/>
              </a:lnSpc>
            </a:pPr>
            <a:r>
              <a:rPr lang="en-US" altLang="zh-CN"/>
              <a:t>Transferring larger pages to or from secondary storage is more efficient than transferring smaller pages;</a:t>
            </a:r>
            <a:endParaRPr lang="en-US" altLang="zh-CN"/>
          </a:p>
          <a:p>
            <a:pPr eaLnBrk="1" hangingPunct="1">
              <a:lnSpc>
                <a:spcPct val="90000"/>
              </a:lnSpc>
            </a:pPr>
            <a:r>
              <a:rPr lang="en-US" altLang="zh-CN"/>
              <a:t>Map more memory, reduce the number of TLB misses;</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Main Memory</a:t>
            </a:r>
            <a:endParaRPr lang="en-US" altLang="zh-CN"/>
          </a:p>
        </p:txBody>
      </p:sp>
      <p:sp>
        <p:nvSpPr>
          <p:cNvPr id="47107" name="Rectangle 3"/>
          <p:cNvSpPr>
            <a:spLocks noGrp="1" noChangeArrowheads="1"/>
          </p:cNvSpPr>
          <p:nvPr>
            <p:ph type="body" idx="1"/>
          </p:nvPr>
        </p:nvSpPr>
        <p:spPr/>
        <p:txBody>
          <a:bodyPr/>
          <a:lstStyle/>
          <a:p>
            <a:pPr eaLnBrk="1" hangingPunct="1">
              <a:lnSpc>
                <a:spcPct val="90000"/>
              </a:lnSpc>
              <a:buFontTx/>
              <a:buNone/>
            </a:pPr>
            <a:r>
              <a:rPr lang="en-US" altLang="zh-CN" dirty="0"/>
              <a:t>Performance measures</a:t>
            </a:r>
            <a:endParaRPr lang="en-US" altLang="zh-CN" dirty="0"/>
          </a:p>
          <a:p>
            <a:pPr eaLnBrk="1" hangingPunct="1">
              <a:lnSpc>
                <a:spcPct val="90000"/>
              </a:lnSpc>
            </a:pPr>
            <a:r>
              <a:rPr lang="en-US" altLang="zh-CN" b="1" dirty="0">
                <a:solidFill>
                  <a:srgbClr val="00B0F0"/>
                </a:solidFill>
              </a:rPr>
              <a:t>Latency</a:t>
            </a:r>
            <a:endParaRPr lang="en-US" altLang="zh-CN" b="1" dirty="0">
              <a:solidFill>
                <a:srgbClr val="00B0F0"/>
              </a:solidFill>
            </a:endParaRPr>
          </a:p>
          <a:p>
            <a:pPr eaLnBrk="1" hangingPunct="1">
              <a:lnSpc>
                <a:spcPct val="90000"/>
              </a:lnSpc>
              <a:buFontTx/>
              <a:buNone/>
            </a:pPr>
            <a:r>
              <a:rPr lang="en-US" altLang="zh-CN" b="1" dirty="0"/>
              <a:t>	access time</a:t>
            </a:r>
            <a:r>
              <a:rPr lang="en-US" altLang="zh-CN" dirty="0"/>
              <a:t>: the time between when a read is requested and when the desired word arrives;</a:t>
            </a:r>
            <a:endParaRPr lang="en-US" altLang="zh-CN" dirty="0"/>
          </a:p>
          <a:p>
            <a:pPr eaLnBrk="1" hangingPunct="1">
              <a:lnSpc>
                <a:spcPct val="90000"/>
              </a:lnSpc>
              <a:buFontTx/>
              <a:buNone/>
            </a:pPr>
            <a:r>
              <a:rPr lang="en-US" altLang="zh-CN" dirty="0"/>
              <a:t>	</a:t>
            </a:r>
            <a:r>
              <a:rPr lang="en-US" altLang="zh-CN" b="1" dirty="0"/>
              <a:t>cycle time</a:t>
            </a:r>
            <a:r>
              <a:rPr lang="en-US" altLang="zh-CN" dirty="0"/>
              <a:t>: the minimum time between unrelated requests to memory;</a:t>
            </a:r>
            <a:endParaRPr lang="en-US" altLang="zh-CN" dirty="0"/>
          </a:p>
          <a:p>
            <a:pPr eaLnBrk="1" hangingPunct="1">
              <a:lnSpc>
                <a:spcPct val="90000"/>
              </a:lnSpc>
              <a:buFontTx/>
              <a:buNone/>
            </a:pPr>
            <a:r>
              <a:rPr lang="en-US" altLang="zh-CN" dirty="0"/>
              <a:t>	</a:t>
            </a:r>
            <a:r>
              <a:rPr lang="en-US" altLang="zh-CN" i="1" dirty="0"/>
              <a:t>or </a:t>
            </a:r>
            <a:r>
              <a:rPr lang="en-US" altLang="zh-CN" dirty="0"/>
              <a:t>the minimum time between the start of an access and the start of the next access;</a:t>
            </a:r>
            <a:endParaRPr lang="en-US" altLang="zh-CN" b="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286000" y="6488113"/>
            <a:ext cx="6858000" cy="369887"/>
          </a:xfrm>
          <a:prstGeom prst="rect">
            <a:avLst/>
          </a:prstGeom>
          <a:noFill/>
        </p:spPr>
        <p:txBody>
          <a:bodyPr>
            <a:spAutoFit/>
          </a:bodyPr>
          <a:lstStyle/>
          <a:p>
            <a:pPr algn="r" eaLnBrk="1" hangingPunct="1">
              <a:defRPr/>
            </a:pPr>
            <a:r>
              <a:rPr lang="en-US" altLang="zh-CN" dirty="0">
                <a:solidFill>
                  <a:srgbClr val="00B0F0"/>
                </a:solidFill>
                <a:latin typeface="+mn-lt"/>
                <a:ea typeface="宋体" panose="02010600030101010101" pitchFamily="2" charset="-122"/>
              </a:rPr>
              <a:t>*more in later lectures</a:t>
            </a:r>
            <a:endParaRPr lang="zh-CN" altLang="en-US" dirty="0">
              <a:solidFill>
                <a:srgbClr val="00B0F0"/>
              </a:solidFill>
              <a:latin typeface="+mn-lt"/>
              <a:ea typeface="宋体" panose="02010600030101010101" pitchFamily="2" charset="-122"/>
            </a:endParaRPr>
          </a:p>
        </p:txBody>
      </p:sp>
      <p:sp>
        <p:nvSpPr>
          <p:cNvPr id="214019" name="TextBox 8"/>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aseline="-25000" dirty="0">
                <a:solidFill>
                  <a:srgbClr val="00B0F0"/>
                </a:solidFill>
                <a:latin typeface="Arial" panose="020B0604020202020204" pitchFamily="34" charset="0"/>
              </a:rPr>
              <a:t>v</a:t>
            </a:r>
            <a:r>
              <a:rPr lang="en-US" altLang="en-US" sz="2400" baseline="-25000" dirty="0">
                <a:solidFill>
                  <a:srgbClr val="00B0F0"/>
                </a:solidFill>
                <a:latin typeface="Arial" panose="020B0604020202020204" pitchFamily="34" charset="0"/>
              </a:rPr>
              <a:t>irtual address = virtual page number + page offset</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hysical address = tag + set index + block offset</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US" altLang="en-US" sz="2400" baseline="-25000" dirty="0">
                <a:solidFill>
                  <a:srgbClr val="00B0F0"/>
                </a:solidFill>
                <a:latin typeface="Arial" panose="020B0604020202020204" pitchFamily="34" charset="0"/>
              </a:rPr>
              <a:t>direct-mapped cache:</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2</a:t>
            </a:r>
            <a:r>
              <a:rPr lang="en-US" altLang="en-US" sz="2400" baseline="30000" dirty="0">
                <a:solidFill>
                  <a:srgbClr val="00B0F0"/>
                </a:solidFill>
                <a:latin typeface="Arial" panose="020B0604020202020204" pitchFamily="34" charset="0"/>
              </a:rPr>
              <a:t>|set index| </a:t>
            </a:r>
            <a:r>
              <a:rPr lang="en-US" altLang="en-US" sz="2400" baseline="-25000" dirty="0">
                <a:solidFill>
                  <a:srgbClr val="00B0F0"/>
                </a:solidFill>
                <a:latin typeface="Arial" panose="020B0604020202020204" pitchFamily="34" charset="0"/>
              </a:rPr>
              <a:t>x 2</a:t>
            </a:r>
            <a:r>
              <a:rPr lang="en-US" altLang="en-US" sz="2400" baseline="30000" dirty="0">
                <a:solidFill>
                  <a:srgbClr val="00B0F0"/>
                </a:solidFill>
                <a:latin typeface="Arial" panose="020B0604020202020204" pitchFamily="34" charset="0"/>
              </a:rPr>
              <a:t>|block offset|</a:t>
            </a:r>
            <a:endParaRPr lang="en-US" altLang="en-US" sz="2400" baseline="30000" dirty="0">
              <a:solidFill>
                <a:srgbClr val="00B0F0"/>
              </a:solidFill>
              <a:latin typeface="Arial" panose="020B0604020202020204" pitchFamily="34" charset="0"/>
            </a:endParaRPr>
          </a:p>
        </p:txBody>
      </p:sp>
      <p:sp>
        <p:nvSpPr>
          <p:cNvPr id="214020" name="TextBox 9"/>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1" baseline="-25000">
                <a:solidFill>
                  <a:srgbClr val="00B0F0"/>
                </a:solidFill>
                <a:latin typeface="Arial" panose="020B0604020202020204" pitchFamily="34" charset="0"/>
              </a:rPr>
              <a:t>virtually indexed</a:t>
            </a:r>
            <a:endParaRPr lang="en-US" altLang="en-US" sz="2400" b="1" baseline="-25000">
              <a:solidFill>
                <a:srgbClr val="00B0F0"/>
              </a:solidFill>
              <a:latin typeface="Arial" panose="020B0604020202020204" pitchFamily="34" charset="0"/>
            </a:endParaRPr>
          </a:p>
        </p:txBody>
      </p:sp>
      <p:sp>
        <p:nvSpPr>
          <p:cNvPr id="214021" name="TextBox 10"/>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US" sz="2400" b="1" baseline="-25000">
                <a:solidFill>
                  <a:srgbClr val="00B0F0"/>
                </a:solidFill>
                <a:latin typeface="Arial" panose="020B0604020202020204" pitchFamily="34" charset="0"/>
              </a:rPr>
              <a:t>physically tagged</a:t>
            </a:r>
            <a:endParaRPr lang="en-US" altLang="en-US" sz="2400" b="1" baseline="-25000">
              <a:solidFill>
                <a:srgbClr val="00B0F0"/>
              </a:solidFill>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aseline="-25000" dirty="0">
                <a:solidFill>
                  <a:srgbClr val="00B0F0"/>
                </a:solidFill>
                <a:latin typeface="Arial" panose="020B0604020202020204" pitchFamily="34" charset="0"/>
              </a:rPr>
              <a:t>v</a:t>
            </a:r>
            <a:r>
              <a:rPr lang="en-US" altLang="en-US" sz="2400" baseline="-25000" dirty="0">
                <a:solidFill>
                  <a:srgbClr val="00B0F0"/>
                </a:solidFill>
                <a:latin typeface="Arial" panose="020B0604020202020204" pitchFamily="34" charset="0"/>
              </a:rPr>
              <a:t>irtual address = virtual page number + page offset</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hysical address = tag + set index + block offset</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US" altLang="en-US" sz="2400" baseline="-25000" dirty="0">
                <a:solidFill>
                  <a:srgbClr val="00B0F0"/>
                </a:solidFill>
                <a:latin typeface="Arial" panose="020B0604020202020204" pitchFamily="34" charset="0"/>
              </a:rPr>
              <a:t>direct-mapped cache:</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2</a:t>
            </a:r>
            <a:r>
              <a:rPr lang="en-US" altLang="en-US" sz="2400" baseline="30000" dirty="0">
                <a:solidFill>
                  <a:srgbClr val="00B0F0"/>
                </a:solidFill>
                <a:latin typeface="Arial" panose="020B0604020202020204" pitchFamily="34" charset="0"/>
              </a:rPr>
              <a:t>|set index| </a:t>
            </a:r>
            <a:r>
              <a:rPr lang="en-US" altLang="en-US" sz="2400" baseline="-25000" dirty="0">
                <a:solidFill>
                  <a:srgbClr val="00B0F0"/>
                </a:solidFill>
                <a:latin typeface="Arial" panose="020B0604020202020204" pitchFamily="34" charset="0"/>
              </a:rPr>
              <a:t>x 2</a:t>
            </a:r>
            <a:r>
              <a:rPr lang="en-US" altLang="en-US" sz="2400" baseline="30000" dirty="0">
                <a:solidFill>
                  <a:srgbClr val="00B0F0"/>
                </a:solidFill>
                <a:latin typeface="Arial" panose="020B0604020202020204" pitchFamily="34" charset="0"/>
              </a:rPr>
              <a:t>|block offset|</a:t>
            </a:r>
            <a:endParaRPr lang="en-US" altLang="en-US" sz="2400" baseline="30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I</a:t>
            </a:r>
            <a:r>
              <a:rPr lang="en-US" altLang="en-US" sz="2400" baseline="-25000" dirty="0">
                <a:solidFill>
                  <a:srgbClr val="00B0F0"/>
                </a:solidFill>
                <a:latin typeface="Arial" panose="020B0604020202020204" pitchFamily="34" charset="0"/>
              </a:rPr>
              <a:t>f no translation for virtually indexed</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age offset shou</a:t>
            </a:r>
            <a:r>
              <a:rPr lang="en-US" altLang="en-US" sz="2400" baseline="-25000" dirty="0" err="1">
                <a:solidFill>
                  <a:srgbClr val="00B0F0"/>
                </a:solidFill>
                <a:latin typeface="Arial" panose="020B0604020202020204" pitchFamily="34" charset="0"/>
              </a:rPr>
              <a:t>ld</a:t>
            </a:r>
            <a:r>
              <a:rPr lang="en-US" altLang="en-US" sz="2400" baseline="-25000" dirty="0">
                <a:solidFill>
                  <a:srgbClr val="00B0F0"/>
                </a:solidFill>
                <a:latin typeface="Arial" panose="020B0604020202020204" pitchFamily="34" charset="0"/>
              </a:rPr>
              <a:t> cover at least both set index and block offset of direct-mapped cache address</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sym typeface="Wingdings" panose="05000000000000000000" pitchFamily="2" charset="2"/>
              </a:rPr>
              <a:t> </a:t>
            </a:r>
            <a:r>
              <a:rPr lang="en-US" altLang="en-US" sz="2400" baseline="-25000" dirty="0">
                <a:solidFill>
                  <a:srgbClr val="00B0F0"/>
                </a:solidFill>
                <a:latin typeface="Arial" panose="020B0604020202020204" pitchFamily="34" charset="0"/>
                <a:sym typeface="Wingdings" panose="05000000000000000000" pitchFamily="2" charset="2"/>
              </a:rPr>
              <a:t>page size &gt;= cache size </a:t>
            </a:r>
            <a:endParaRPr lang="en-US" altLang="en-US" sz="2400" baseline="-25000" dirty="0">
              <a:solidFill>
                <a:srgbClr val="00B0F0"/>
              </a:solidFill>
              <a:latin typeface="Arial" panose="020B0604020202020204" pitchFamily="34" charset="0"/>
            </a:endParaRPr>
          </a:p>
        </p:txBody>
      </p:sp>
      <p:sp>
        <p:nvSpPr>
          <p:cNvPr id="216068" name="TextBox 9"/>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1" baseline="-25000">
                <a:solidFill>
                  <a:srgbClr val="00B0F0"/>
                </a:solidFill>
                <a:latin typeface="Arial" panose="020B0604020202020204" pitchFamily="34" charset="0"/>
              </a:rPr>
              <a:t>virtually indexed</a:t>
            </a:r>
            <a:endParaRPr lang="en-US" altLang="en-US" sz="2400" b="1" baseline="-25000">
              <a:solidFill>
                <a:srgbClr val="00B0F0"/>
              </a:solidFill>
              <a:latin typeface="Arial" panose="020B0604020202020204" pitchFamily="34" charset="0"/>
            </a:endParaRPr>
          </a:p>
        </p:txBody>
      </p:sp>
      <p:sp>
        <p:nvSpPr>
          <p:cNvPr id="216069" name="TextBox 10"/>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US" sz="2400" b="1" baseline="-25000">
                <a:solidFill>
                  <a:srgbClr val="00B0F0"/>
                </a:solidFill>
                <a:latin typeface="Arial" panose="020B0604020202020204" pitchFamily="34" charset="0"/>
              </a:rPr>
              <a:t>physically tagged</a:t>
            </a:r>
            <a:endParaRPr lang="en-US" altLang="en-US" sz="2400" b="1" baseline="-25000">
              <a:solidFill>
                <a:srgbClr val="00B0F0"/>
              </a:solidFill>
              <a:latin typeface="Arial" panose="020B0604020202020204" pitchFamily="34" charset="0"/>
            </a:endParaRPr>
          </a:p>
        </p:txBody>
      </p:sp>
      <p:sp>
        <p:nvSpPr>
          <p:cNvPr id="7" name="圆角矩形 13"/>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altLang="zh-CN"/>
              <a:t>Page Size Selection</a:t>
            </a:r>
            <a:endParaRPr lang="en-US" altLang="zh-CN"/>
          </a:p>
        </p:txBody>
      </p:sp>
      <p:sp>
        <p:nvSpPr>
          <p:cNvPr id="117762" name="Rectangle 3"/>
          <p:cNvSpPr>
            <a:spLocks noGrp="1" noChangeArrowheads="1"/>
          </p:cNvSpPr>
          <p:nvPr>
            <p:ph type="body" idx="1"/>
          </p:nvPr>
        </p:nvSpPr>
        <p:spPr/>
        <p:txBody>
          <a:bodyPr/>
          <a:lstStyle/>
          <a:p>
            <a:pPr eaLnBrk="1" hangingPunct="1">
              <a:buFontTx/>
              <a:buNone/>
            </a:pPr>
            <a:r>
              <a:rPr lang="en-US" altLang="zh-CN"/>
              <a:t>Pros of </a:t>
            </a:r>
            <a:r>
              <a:rPr lang="en-US" altLang="zh-CN" b="1"/>
              <a:t>smaller</a:t>
            </a:r>
            <a:r>
              <a:rPr lang="en-US" altLang="zh-CN"/>
              <a:t> page size</a:t>
            </a:r>
            <a:endParaRPr lang="en-US" altLang="zh-CN"/>
          </a:p>
          <a:p>
            <a:pPr eaLnBrk="1" hangingPunct="1"/>
            <a:r>
              <a:rPr lang="en-US" altLang="zh-CN"/>
              <a:t>Conserve storage</a:t>
            </a:r>
            <a:endParaRPr lang="en-US" altLang="zh-CN"/>
          </a:p>
          <a:p>
            <a:pPr eaLnBrk="1" hangingPunct="1">
              <a:buFontTx/>
              <a:buNone/>
            </a:pPr>
            <a:r>
              <a:rPr lang="en-US" altLang="zh-CN"/>
              <a:t>	When a contiguous region of virtual memory is not equal in size to a multiple of the page size, </a:t>
            </a:r>
            <a:endParaRPr lang="en-US" altLang="zh-CN"/>
          </a:p>
          <a:p>
            <a:pPr eaLnBrk="1" hangingPunct="1">
              <a:buFontTx/>
              <a:buNone/>
            </a:pPr>
            <a:r>
              <a:rPr lang="en-US" altLang="zh-CN"/>
              <a:t>	a small page size results in less wasted storage</a:t>
            </a:r>
            <a:r>
              <a:rPr lang="zh-CN" altLang="en-US"/>
              <a:t> </a:t>
            </a:r>
            <a:r>
              <a:rPr lang="en-US" altLang="zh-CN"/>
              <a:t>due to internal fragmentation.</a:t>
            </a:r>
            <a:endParaRPr lang="en-US" altLang="zh-CN"/>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altLang="zh-CN"/>
              <a:t>Page Size Selection</a:t>
            </a:r>
            <a:endParaRPr lang="en-US" altLang="zh-CN"/>
          </a:p>
        </p:txBody>
      </p:sp>
      <p:sp>
        <p:nvSpPr>
          <p:cNvPr id="119810" name="Rectangle 3"/>
          <p:cNvSpPr>
            <a:spLocks noGrp="1" noChangeArrowheads="1"/>
          </p:cNvSpPr>
          <p:nvPr>
            <p:ph type="body" idx="1"/>
          </p:nvPr>
        </p:nvSpPr>
        <p:spPr/>
        <p:txBody>
          <a:bodyPr/>
          <a:lstStyle/>
          <a:p>
            <a:pPr eaLnBrk="1" hangingPunct="1"/>
            <a:r>
              <a:rPr lang="en-US" altLang="zh-CN"/>
              <a:t>Use both: </a:t>
            </a:r>
            <a:r>
              <a:rPr lang="en-US" altLang="zh-CN" b="1"/>
              <a:t>multiple page sizes</a:t>
            </a:r>
            <a:endParaRPr lang="en-US" altLang="zh-CN" b="1"/>
          </a:p>
          <a:p>
            <a:pPr eaLnBrk="1" hangingPunct="1"/>
            <a:r>
              <a:rPr lang="en-US" altLang="zh-CN"/>
              <a:t>Recent microprocessors have decided to support multiple page sizes, mainly because of larger page size reduces the # of TLB entries and thus the # of TLB misses;</a:t>
            </a:r>
            <a:endParaRPr lang="en-US" altLang="zh-CN"/>
          </a:p>
          <a:p>
            <a:pPr eaLnBrk="1" hangingPunct="1">
              <a:buFontTx/>
              <a:buNone/>
            </a:pPr>
            <a:r>
              <a:rPr lang="en-US" altLang="zh-CN"/>
              <a:t>	</a:t>
            </a:r>
            <a:r>
              <a:rPr lang="en-US" altLang="zh-CN" i="1"/>
              <a:t>for some programs, TLB misses can be as significant on CPI as the cache misses;</a:t>
            </a:r>
            <a:endParaRPr lang="en-US" altLang="zh-CN"/>
          </a:p>
          <a:p>
            <a:pPr eaLnBrk="1" hangingPunct="1"/>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Virtual Memory =</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endPar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121858"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Virtual Memory =</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endPar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123906"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5" name="矩形 4"/>
          <p:cNvSpPr/>
          <p:nvPr/>
        </p:nvSpPr>
        <p:spPr>
          <a:xfrm>
            <a:off x="2133600" y="4038600"/>
            <a:ext cx="990600" cy="2667000"/>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endPar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0052" name="TextBox 4"/>
          <p:cNvSpPr txBox="1">
            <a:spLocks noChangeArrowheads="1"/>
          </p:cNvSpPr>
          <p:nvPr/>
        </p:nvSpPr>
        <p:spPr bwMode="auto">
          <a:xfrm>
            <a:off x="6096000" y="533400"/>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page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p:cNvSpPr/>
          <p:nvPr/>
        </p:nvSpPr>
        <p:spPr>
          <a:xfrm>
            <a:off x="5715000" y="4572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4"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p:txBody>
      </p:sp>
      <p:sp>
        <p:nvSpPr>
          <p:cNvPr id="131076" name="TextBox 4"/>
          <p:cNvSpPr txBox="1">
            <a:spLocks noChangeArrowheads="1"/>
          </p:cNvSpPr>
          <p:nvPr/>
        </p:nvSpPr>
        <p:spPr bwMode="auto">
          <a:xfrm>
            <a:off x="2895600" y="12192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256 entries</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p:cNvSpPr/>
          <p:nvPr/>
        </p:nvSpPr>
        <p:spPr>
          <a:xfrm>
            <a:off x="2895600" y="914400"/>
            <a:ext cx="1752600" cy="8382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Main Memory</a:t>
            </a:r>
            <a:endParaRPr lang="en-US" altLang="zh-CN"/>
          </a:p>
        </p:txBody>
      </p:sp>
      <p:sp>
        <p:nvSpPr>
          <p:cNvPr id="48131" name="Rectangle 3"/>
          <p:cNvSpPr>
            <a:spLocks noGrp="1" noChangeArrowheads="1"/>
          </p:cNvSpPr>
          <p:nvPr>
            <p:ph type="body" idx="1"/>
          </p:nvPr>
        </p:nvSpPr>
        <p:spPr/>
        <p:txBody>
          <a:bodyPr/>
          <a:lstStyle/>
          <a:p>
            <a:pPr eaLnBrk="1" hangingPunct="1"/>
            <a:r>
              <a:rPr lang="en-US" altLang="zh-CN"/>
              <a:t>SRAM for cache</a:t>
            </a:r>
            <a:endParaRPr lang="en-US" altLang="zh-CN"/>
          </a:p>
          <a:p>
            <a:pPr eaLnBrk="1" hangingPunct="1"/>
            <a:r>
              <a:rPr lang="en-US" altLang="zh-CN"/>
              <a:t>DRAM for main memory</a:t>
            </a:r>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6" name="椭圆 5"/>
          <p:cNvSpPr/>
          <p:nvPr/>
        </p:nvSpPr>
        <p:spPr>
          <a:xfrm>
            <a:off x="2743200" y="1828800"/>
            <a:ext cx="25908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2101" name="TextBox 6"/>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2103" name="TextBox 4"/>
          <p:cNvSpPr txBox="1">
            <a:spLocks noChangeArrowheads="1"/>
          </p:cNvSpPr>
          <p:nvPr/>
        </p:nvSpPr>
        <p:spPr bwMode="auto">
          <a:xfrm>
            <a:off x="4114800" y="21336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41 - 13</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04"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4148" name="TextBox 4"/>
          <p:cNvSpPr txBox="1">
            <a:spLocks noChangeArrowheads="1"/>
          </p:cNvSpPr>
          <p:nvPr/>
        </p:nvSpPr>
        <p:spPr bwMode="auto">
          <a:xfrm>
            <a:off x="3886200" y="12192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L1 cache</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p:cNvSpPr/>
          <p:nvPr/>
        </p:nvSpPr>
        <p:spPr>
          <a:xfrm>
            <a:off x="3886200" y="9144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4150" name="TextBox 6"/>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4152"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FF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35172" name="TextBox 4"/>
          <p:cNvSpPr txBox="1">
            <a:spLocks noChangeArrowheads="1"/>
          </p:cNvSpPr>
          <p:nvPr/>
        </p:nvSpPr>
        <p:spPr bwMode="auto">
          <a:xfrm>
            <a:off x="4572000" y="44958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4MB L2 cache</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p:cNvSpPr/>
          <p:nvPr/>
        </p:nvSpPr>
        <p:spPr>
          <a:xfrm>
            <a:off x="4572000" y="41910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5174" name="TextBox 6"/>
          <p:cNvSpPr txBox="1">
            <a:spLocks noChangeArrowheads="1"/>
          </p:cNvSpPr>
          <p:nvPr/>
        </p:nvSpPr>
        <p:spPr bwMode="auto">
          <a:xfrm>
            <a:off x="7188200" y="4191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p:cNvSpPr/>
          <p:nvPr/>
        </p:nvSpPr>
        <p:spPr>
          <a:xfrm>
            <a:off x="68072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5176"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9600" y="914400"/>
            <a:ext cx="8534400" cy="594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8243"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6"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9600" y="3352800"/>
            <a:ext cx="85344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40291"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6"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40293"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5"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41-bit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direct-mapped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8KB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42340"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example, 6</a:t>
            </a:r>
            <a:r>
              <a:rPr kumimoji="0" lang="en-US" altLang="zh-CN" sz="4400" b="1" i="0"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mn-cs"/>
              </a:rPr>
              <a:t>th</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ed.</a:t>
            </a:r>
            <a:endPar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3300" y="0"/>
            <a:ext cx="8137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5410200"/>
            <a:ext cx="9144000" cy="1447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a:ln>
                  <a:noFill/>
                </a:ln>
                <a:solidFill>
                  <a:srgbClr val="000000"/>
                </a:solidFill>
                <a:effectLst/>
                <a:uLnTx/>
                <a:uFillTx/>
                <a:latin typeface="Verdana" panose="020B0604030504040204"/>
                <a:ea typeface="宋体" panose="02010600030101010101" pitchFamily="2" charset="-122"/>
                <a:cs typeface="+mj-cs"/>
              </a:rPr>
              <a:t>Address Translation</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j-cs"/>
            </a:endParaRPr>
          </a:p>
        </p:txBody>
      </p:sp>
      <p:sp>
        <p:nvSpPr>
          <p:cNvPr id="6"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64-bit virtual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40-bit physical address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page size: 16KB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two-level caches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64-byte blocks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L1: direct-mapped 16KB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L2: four-way set associative 4MB</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TLB: two-way set associative, 256 entries</a:t>
            </a:r>
            <a:endParaRPr kumimoji="0" lang="en-US" altLang="zh-CN" sz="2000" b="0"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0020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4" name="Title 1"/>
          <p:cNvSpPr>
            <a:spLocks noGrp="1" noChangeArrowheads="1"/>
          </p:cNvSpPr>
          <p:nvPr>
            <p:ph type="title"/>
          </p:nvPr>
        </p:nvSpPr>
        <p:spPr/>
        <p:txBody>
          <a:bodyPr/>
          <a:lstStyle/>
          <a:p>
            <a:r>
              <a:rPr lang="en-US" altLang="en-US"/>
              <a:t>Summary of Cache Opt</a:t>
            </a: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SRAM</a:t>
            </a:r>
            <a:endParaRPr lang="en-US" altLang="zh-CN"/>
          </a:p>
        </p:txBody>
      </p:sp>
      <p:sp>
        <p:nvSpPr>
          <p:cNvPr id="49155" name="Rectangle 3"/>
          <p:cNvSpPr>
            <a:spLocks noGrp="1" noChangeArrowheads="1"/>
          </p:cNvSpPr>
          <p:nvPr>
            <p:ph type="body" idx="1"/>
          </p:nvPr>
        </p:nvSpPr>
        <p:spPr/>
        <p:txBody>
          <a:bodyPr/>
          <a:lstStyle/>
          <a:p>
            <a:pPr eaLnBrk="1" hangingPunct="1"/>
            <a:r>
              <a:rPr lang="en-US" altLang="zh-CN" dirty="0">
                <a:solidFill>
                  <a:srgbClr val="00B0F0"/>
                </a:solidFill>
              </a:rPr>
              <a:t>Static Random Access Memory</a:t>
            </a:r>
            <a:endParaRPr lang="en-US" altLang="zh-CN" dirty="0">
              <a:solidFill>
                <a:srgbClr val="00B0F0"/>
              </a:solidFill>
            </a:endParaRPr>
          </a:p>
          <a:p>
            <a:pPr eaLnBrk="1" hangingPunct="1"/>
            <a:r>
              <a:rPr lang="en-US" altLang="zh-CN" dirty="0"/>
              <a:t>Six transistors per bit to prevent the information from being disturbed when read</a:t>
            </a:r>
            <a:endParaRPr lang="en-US" altLang="zh-CN" dirty="0"/>
          </a:p>
          <a:p>
            <a:pPr eaLnBrk="1" hangingPunct="1"/>
            <a:r>
              <a:rPr lang="en-US" altLang="zh-CN" dirty="0"/>
              <a:t>Don’t need to refresh, so access time is very close to cycle time</a:t>
            </a:r>
            <a:endParaRPr lang="en-US" altLang="zh-C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endParaRPr lang="en-US" altLang="zh-CN" dirty="0">
              <a:solidFill>
                <a:schemeClr val="bg2"/>
              </a:solidFill>
            </a:endParaRPr>
          </a:p>
        </p:txBody>
      </p:sp>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4" name="Rectangle 5"/>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2.1-2.2</a:t>
            </a:r>
            <a:endParaRPr lang="en-US" altLang="zh-CN" kern="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Readings</a:t>
            </a:r>
            <a:endParaRPr lang="en-US" dirty="0"/>
          </a:p>
        </p:txBody>
      </p:sp>
      <p:sp>
        <p:nvSpPr>
          <p:cNvPr id="3" name="Content Placeholder 2"/>
          <p:cNvSpPr>
            <a:spLocks noGrp="1"/>
          </p:cNvSpPr>
          <p:nvPr>
            <p:ph idx="1"/>
          </p:nvPr>
        </p:nvSpPr>
        <p:spPr>
          <a:xfrm>
            <a:off x="457200" y="1600200"/>
            <a:ext cx="8839200" cy="5257800"/>
          </a:xfrm>
        </p:spPr>
        <p:txBody>
          <a:bodyPr/>
          <a:lstStyle/>
          <a:p>
            <a:r>
              <a:rPr lang="en-US" u="sng" dirty="0">
                <a:hlinkClick r:id="rId1"/>
              </a:rPr>
              <a:t>Memory Hierarchy - Cache Performance</a:t>
            </a:r>
            <a:endParaRPr lang="en-US" dirty="0"/>
          </a:p>
          <a:p>
            <a:r>
              <a:rPr lang="en-US" dirty="0">
                <a:hlinkClick r:id="rId2"/>
              </a:rPr>
              <a:t>Memory Hierarchy - Virtual Memory</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endParaRPr lang="en-US" altLang="zh-CN" sz="9600" b="1">
              <a:solidFill>
                <a:schemeClr val="tx2"/>
              </a:solidFill>
              <a:latin typeface="Verdana" panose="020B060403050404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Rectangle 2"/>
          <p:cNvSpPr txBox="1">
            <a:spLocks noChangeArrowheads="1"/>
          </p:cNvSpPr>
          <p:nvPr/>
        </p:nvSpPr>
        <p:spPr bwMode="auto">
          <a:xfrm>
            <a:off x="457200" y="3581400"/>
            <a:ext cx="86868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be brave</a:t>
            </a:r>
            <a:endParaRPr kumimoji="0" lang="en-US" altLang="zh-CN"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noChangeArrowheads="1"/>
          </p:cNvSpPr>
          <p:nvPr>
            <p:ph type="title"/>
          </p:nvPr>
        </p:nvSpPr>
        <p:spPr/>
        <p:txBody>
          <a:bodyPr/>
          <a:lstStyle/>
          <a:p>
            <a:endParaRPr lang="en-US" altLang="en-US"/>
          </a:p>
        </p:txBody>
      </p:sp>
      <p:pic>
        <p:nvPicPr>
          <p:cNvPr id="220162" name="Content Placeholder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143000" y="0"/>
            <a:ext cx="13716000" cy="6858000"/>
          </a:xfrm>
        </p:spPr>
      </p:pic>
      <p:sp>
        <p:nvSpPr>
          <p:cNvPr id="6" name="Rectangle 2"/>
          <p:cNvSpPr txBox="1">
            <a:spLocks noChangeArrowheads="1"/>
          </p:cNvSpPr>
          <p:nvPr/>
        </p:nvSpPr>
        <p:spPr bwMode="auto">
          <a:xfrm>
            <a:off x="0" y="6019800"/>
            <a:ext cx="9144000" cy="838200"/>
          </a:xfrm>
          <a:prstGeom prst="rect">
            <a:avLst/>
          </a:prstGeom>
          <a:noFill/>
          <a:ln w="9525">
            <a:noFill/>
            <a:miter lim="800000"/>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2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2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toast to the ones here today</a:t>
            </a:r>
            <a:endParaRPr kumimoji="0" lang="en-US" altLang="zh-CN" sz="2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1"/>
          <p:cNvSpPr>
            <a:spLocks noGrp="1" noChangeArrowheads="1"/>
          </p:cNvSpPr>
          <p:nvPr>
            <p:ph type="title"/>
          </p:nvPr>
        </p:nvSpPr>
        <p:spPr/>
        <p:txBody>
          <a:bodyPr/>
          <a:lstStyle/>
          <a:p>
            <a:r>
              <a:rPr lang="en-US" altLang="zh-CN"/>
              <a:t>#What’s More</a:t>
            </a:r>
            <a:endParaRPr lang="zh-CN" altLang="en-US"/>
          </a:p>
        </p:txBody>
      </p:sp>
      <p:sp>
        <p:nvSpPr>
          <p:cNvPr id="222210" name="内容占位符 2"/>
          <p:cNvSpPr>
            <a:spLocks noGrp="1" noChangeArrowheads="1"/>
          </p:cNvSpPr>
          <p:nvPr>
            <p:ph idx="1"/>
          </p:nvPr>
        </p:nvSpPr>
        <p:spPr/>
        <p:txBody>
          <a:bodyPr/>
          <a:lstStyle/>
          <a:p>
            <a:r>
              <a:rPr lang="en-US" altLang="zh-CN">
                <a:hlinkClick r:id="rId1"/>
              </a:rPr>
              <a:t>Why Get a Ph.D.? </a:t>
            </a:r>
            <a:r>
              <a:rPr lang="en-US" altLang="zh-CN"/>
              <a:t>by Nick Feamster</a:t>
            </a:r>
            <a:endParaRPr lang="en-US" altLang="zh-CN"/>
          </a:p>
          <a:p>
            <a:r>
              <a:rPr lang="en-US" altLang="zh-CN">
                <a:hlinkClick r:id="rId2"/>
              </a:rPr>
              <a:t>3 Qualities of Successful Ph.D. Students: Perseverance, Tenacity, and Cogency </a:t>
            </a:r>
            <a:r>
              <a:rPr lang="en-US" altLang="zh-CN"/>
              <a:t>by Matt Might</a:t>
            </a:r>
            <a:endParaRPr lang="en-US" altLang="zh-CN"/>
          </a:p>
          <a:p>
            <a:r>
              <a:rPr lang="en-US" altLang="zh-CN">
                <a:hlinkClick r:id="rId3"/>
              </a:rPr>
              <a:t>So Long, and Thanks for the Ph.D.! </a:t>
            </a:r>
            <a:endParaRPr lang="en-US" altLang="zh-CN"/>
          </a:p>
          <a:p>
            <a:pPr>
              <a:buFontTx/>
              <a:buNone/>
            </a:pPr>
            <a:r>
              <a:rPr lang="en-US" altLang="zh-CN"/>
              <a:t>	by Ronald Azuma</a:t>
            </a:r>
            <a:endParaRPr lang="en-US" altLang="zh-CN"/>
          </a:p>
          <a:p>
            <a:r>
              <a:rPr lang="en-US" altLang="zh-CN">
                <a:hlinkClick r:id="rId4"/>
              </a:rPr>
              <a:t>Applying to Ph.D. Programs in Computer Science </a:t>
            </a:r>
            <a:endParaRPr lang="en-US" altLang="zh-CN"/>
          </a:p>
          <a:p>
            <a:pPr>
              <a:buFontTx/>
              <a:buNone/>
            </a:pPr>
            <a:r>
              <a:rPr lang="en-US" altLang="zh-CN"/>
              <a:t>	by Mor Harchol-Balter</a:t>
            </a:r>
            <a:endParaRPr lang="en-US" altLang="zh-CN"/>
          </a:p>
          <a:p>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p:cNvSpPr>
            <a:spLocks noGrp="1" noChangeArrowheads="1"/>
          </p:cNvSpPr>
          <p:nvPr>
            <p:ph type="title"/>
          </p:nvPr>
        </p:nvSpPr>
        <p:spPr/>
        <p:txBody>
          <a:bodyPr/>
          <a:lstStyle/>
          <a:p>
            <a:r>
              <a:rPr lang="en-US" altLang="zh-CN"/>
              <a:t>#What’s More</a:t>
            </a:r>
            <a:endParaRPr lang="zh-CN" altLang="en-US"/>
          </a:p>
        </p:txBody>
      </p:sp>
      <p:sp>
        <p:nvSpPr>
          <p:cNvPr id="223234" name="内容占位符 2"/>
          <p:cNvSpPr>
            <a:spLocks noGrp="1" noChangeArrowheads="1"/>
          </p:cNvSpPr>
          <p:nvPr>
            <p:ph idx="1"/>
          </p:nvPr>
        </p:nvSpPr>
        <p:spPr/>
        <p:txBody>
          <a:bodyPr/>
          <a:lstStyle/>
          <a:p>
            <a:r>
              <a:rPr lang="en-US" altLang="zh-CN">
                <a:hlinkClick r:id="rId1"/>
              </a:rPr>
              <a:t>Graduate School: Keys To Success</a:t>
            </a:r>
            <a:endParaRPr lang="en-US" altLang="zh-CN"/>
          </a:p>
          <a:p>
            <a:pPr>
              <a:buFontTx/>
              <a:buNone/>
            </a:pPr>
            <a:r>
              <a:rPr lang="en-US" altLang="zh-CN"/>
              <a:t>	by </a:t>
            </a:r>
            <a:r>
              <a:rPr lang="en-US" altLang="en-US"/>
              <a:t>Remzi Arpaci-Dusseau</a:t>
            </a:r>
            <a:endParaRPr lang="en-US" altLang="zh-CN"/>
          </a:p>
          <a:p>
            <a:r>
              <a:rPr lang="en-US" altLang="zh-CN">
                <a:hlinkClick r:id="rId2"/>
              </a:rPr>
              <a:t>What My Mentors Taught Me</a:t>
            </a:r>
            <a:endParaRPr lang="en-US" altLang="zh-CN"/>
          </a:p>
          <a:p>
            <a:pPr>
              <a:buFontTx/>
              <a:buNone/>
            </a:pPr>
            <a:r>
              <a:rPr lang="en-US" altLang="zh-CN"/>
              <a:t>	by Shan Lu</a:t>
            </a:r>
            <a:endParaRPr lang="en-US" altLang="zh-CN"/>
          </a:p>
          <a:p>
            <a:pPr>
              <a:buFontTx/>
              <a:buNone/>
            </a:pP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noChangeArrowheads="1"/>
          </p:cNvSpPr>
          <p:nvPr>
            <p:ph type="title"/>
          </p:nvPr>
        </p:nvSpPr>
        <p:spPr/>
        <p:txBody>
          <a:bodyPr/>
          <a:lstStyle/>
          <a:p>
            <a:r>
              <a:rPr lang="en-US" altLang="zh-CN"/>
              <a:t>Direct Mapped Cache</a:t>
            </a:r>
            <a:endParaRPr lang="zh-CN" altLang="en-US"/>
          </a:p>
        </p:txBody>
      </p:sp>
      <p:pic>
        <p:nvPicPr>
          <p:cNvPr id="890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025" y="1752600"/>
            <a:ext cx="64563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noChangeArrowheads="1"/>
          </p:cNvSpPr>
          <p:nvPr>
            <p:ph type="title"/>
          </p:nvPr>
        </p:nvSpPr>
        <p:spPr/>
        <p:txBody>
          <a:bodyPr/>
          <a:lstStyle/>
          <a:p>
            <a:r>
              <a:rPr lang="en-US" altLang="zh-CN"/>
              <a:t>Set Associative Cache</a:t>
            </a:r>
            <a:endParaRPr lang="zh-CN" altLang="en-US"/>
          </a:p>
        </p:txBody>
      </p:sp>
      <p:pic>
        <p:nvPicPr>
          <p:cNvPr id="901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13" y="1200150"/>
            <a:ext cx="8408987"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DRAM</a:t>
            </a:r>
            <a:endParaRPr lang="en-US" altLang="zh-CN"/>
          </a:p>
        </p:txBody>
      </p:sp>
      <p:sp>
        <p:nvSpPr>
          <p:cNvPr id="50179"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endParaRPr lang="en-US" altLang="zh-CN" dirty="0">
              <a:solidFill>
                <a:srgbClr val="00B0F0"/>
              </a:solidFill>
            </a:endParaRPr>
          </a:p>
          <a:p>
            <a:pPr eaLnBrk="1" hangingPunct="1"/>
            <a:r>
              <a:rPr lang="en-US" altLang="zh-CN" dirty="0"/>
              <a:t>Single transistor per bit</a:t>
            </a:r>
            <a:endParaRPr lang="en-US" altLang="zh-CN" dirty="0"/>
          </a:p>
          <a:p>
            <a:pPr eaLnBrk="1" hangingPunct="1"/>
            <a:r>
              <a:rPr lang="en-US" altLang="zh-CN" dirty="0"/>
              <a:t>Reading destroys the information</a:t>
            </a:r>
            <a:endParaRPr lang="en-US" altLang="zh-CN" dirty="0"/>
          </a:p>
          <a:p>
            <a:pPr eaLnBrk="1" hangingPunct="1"/>
            <a:r>
              <a:rPr lang="en-US" altLang="zh-CN" dirty="0"/>
              <a:t>Refresh periodically </a:t>
            </a:r>
            <a:endParaRPr lang="en-US" altLang="zh-CN" dirty="0"/>
          </a:p>
          <a:p>
            <a:pPr eaLnBrk="1" hangingPunct="1"/>
            <a:r>
              <a:rPr lang="en-US" altLang="zh-CN" dirty="0"/>
              <a:t>cycle time &gt; access time</a:t>
            </a:r>
            <a:endParaRPr lang="en-US" altLang="zh-CN" dirty="0"/>
          </a:p>
          <a:p>
            <a:pPr eaLnBrk="1" hangingPunct="1"/>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DRAM</a:t>
            </a:r>
            <a:endParaRPr lang="en-US" altLang="zh-CN"/>
          </a:p>
        </p:txBody>
      </p:sp>
      <p:sp>
        <p:nvSpPr>
          <p:cNvPr id="51203"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endParaRPr lang="en-US" altLang="zh-CN" dirty="0">
              <a:solidFill>
                <a:srgbClr val="00B0F0"/>
              </a:solidFill>
            </a:endParaRPr>
          </a:p>
          <a:p>
            <a:pPr eaLnBrk="1" hangingPunct="1"/>
            <a:r>
              <a:rPr lang="en-US" altLang="zh-CN" dirty="0"/>
              <a:t>Single transistor per bit</a:t>
            </a:r>
            <a:endParaRPr lang="en-US" altLang="zh-CN" dirty="0"/>
          </a:p>
          <a:p>
            <a:pPr eaLnBrk="1" hangingPunct="1"/>
            <a:r>
              <a:rPr lang="en-US" altLang="zh-CN" dirty="0"/>
              <a:t>Reading destroys the information</a:t>
            </a:r>
            <a:endParaRPr lang="en-US" altLang="zh-CN" dirty="0"/>
          </a:p>
          <a:p>
            <a:pPr eaLnBrk="1" hangingPunct="1"/>
            <a:r>
              <a:rPr lang="en-US" altLang="zh-CN" dirty="0"/>
              <a:t>Refresh periodically </a:t>
            </a:r>
            <a:endParaRPr lang="en-US" altLang="zh-CN" dirty="0"/>
          </a:p>
          <a:p>
            <a:pPr eaLnBrk="1" hangingPunct="1"/>
            <a:r>
              <a:rPr lang="en-US" altLang="zh-CN" dirty="0"/>
              <a:t>cycle time &gt; access time</a:t>
            </a:r>
            <a:endParaRPr lang="en-US" altLang="zh-CN" dirty="0"/>
          </a:p>
          <a:p>
            <a:pPr eaLnBrk="1" hangingPunct="1"/>
            <a:endParaRPr lang="en-US" altLang="zh-CN" dirty="0"/>
          </a:p>
        </p:txBody>
      </p:sp>
      <p:sp>
        <p:nvSpPr>
          <p:cNvPr id="51204" name="TextBox 3"/>
          <p:cNvSpPr txBox="1">
            <a:spLocks noChangeArrowheads="1"/>
          </p:cNvSpPr>
          <p:nvPr/>
        </p:nvSpPr>
        <p:spPr bwMode="auto">
          <a:xfrm>
            <a:off x="762000" y="5410200"/>
            <a:ext cx="80581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en-US" altLang="zh-CN" sz="2400" dirty="0">
                <a:solidFill>
                  <a:srgbClr val="00B0F0"/>
                </a:solidFill>
              </a:rPr>
              <a:t>DRAMs are commonly sold on small boards called </a:t>
            </a:r>
            <a:r>
              <a:rPr lang="en-US" altLang="zh-CN" sz="2400" b="1" dirty="0">
                <a:solidFill>
                  <a:srgbClr val="00B0F0"/>
                </a:solidFill>
              </a:rPr>
              <a:t>DIMM </a:t>
            </a:r>
            <a:endParaRPr lang="en-US" altLang="zh-CN" sz="2400" b="1" dirty="0">
              <a:solidFill>
                <a:srgbClr val="00B0F0"/>
              </a:solidFill>
            </a:endParaRPr>
          </a:p>
          <a:p>
            <a:pPr eaLnBrk="1" hangingPunct="1">
              <a:lnSpc>
                <a:spcPct val="90000"/>
              </a:lnSpc>
            </a:pPr>
            <a:r>
              <a:rPr lang="en-US" altLang="zh-CN" sz="2400" dirty="0">
                <a:solidFill>
                  <a:srgbClr val="00B0F0"/>
                </a:solidFill>
              </a:rPr>
              <a:t>(dual inline memory modules), </a:t>
            </a:r>
            <a:endParaRPr lang="en-US" altLang="zh-CN" sz="2400" dirty="0">
              <a:solidFill>
                <a:srgbClr val="00B0F0"/>
              </a:solidFill>
            </a:endParaRPr>
          </a:p>
          <a:p>
            <a:pPr eaLnBrk="1" hangingPunct="1">
              <a:lnSpc>
                <a:spcPct val="90000"/>
              </a:lnSpc>
            </a:pPr>
            <a:r>
              <a:rPr lang="en-US" altLang="zh-CN" sz="2400" dirty="0">
                <a:solidFill>
                  <a:srgbClr val="00B0F0"/>
                </a:solidFill>
              </a:rPr>
              <a:t>typically containing 4 ~ 16 DRAMs</a:t>
            </a:r>
            <a:endParaRPr lang="en-US" altLang="zh-CN" sz="2400" dirty="0">
              <a:solidFill>
                <a:srgbClr val="00B0F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2227" name="Rectangle 3"/>
          <p:cNvSpPr>
            <a:spLocks noGrp="1" noChangeArrowheads="1"/>
          </p:cNvSpPr>
          <p:nvPr>
            <p:ph type="body" idx="1"/>
          </p:nvPr>
        </p:nvSpPr>
        <p:spPr/>
        <p:txBody>
          <a:bodyPr/>
          <a:lstStyle/>
          <a:p>
            <a:pPr eaLnBrk="1" hangingPunct="1">
              <a:buFontTx/>
              <a:buNone/>
            </a:pPr>
            <a:r>
              <a:rPr lang="en-US" altLang="zh-CN"/>
              <a:t>DRAMs are organized in banks</a:t>
            </a:r>
            <a:endParaRPr lang="en-US" altLang="zh-CN"/>
          </a:p>
        </p:txBody>
      </p:sp>
      <p:pic>
        <p:nvPicPr>
          <p:cNvPr id="5" name="Picture 4"/>
          <p:cNvPicPr>
            <a:picLocks noChangeAspect="1"/>
          </p:cNvPicPr>
          <p:nvPr/>
        </p:nvPicPr>
        <p:blipFill>
          <a:blip r:embed="rId1"/>
          <a:stretch>
            <a:fillRect/>
          </a:stretch>
        </p:blipFill>
        <p:spPr>
          <a:xfrm>
            <a:off x="0" y="3612473"/>
            <a:ext cx="9144000" cy="32455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04</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Basics</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3251" name="Rectangle 3"/>
          <p:cNvSpPr>
            <a:spLocks noGrp="1" noChangeArrowheads="1"/>
          </p:cNvSpPr>
          <p:nvPr>
            <p:ph type="body" idx="1"/>
          </p:nvPr>
        </p:nvSpPr>
        <p:spPr/>
        <p:txBody>
          <a:bodyPr/>
          <a:lstStyle/>
          <a:p>
            <a:pPr eaLnBrk="1" hangingPunct="1">
              <a:buFontTx/>
              <a:buNone/>
            </a:pPr>
            <a:r>
              <a:rPr lang="en-US" altLang="zh-CN" dirty="0"/>
              <a:t>Each bank consists of a series of rows</a:t>
            </a:r>
            <a:endParaRPr lang="en-US" altLang="zh-CN" dirty="0"/>
          </a:p>
          <a:p>
            <a:pPr eaLnBrk="1" hangingPunct="1">
              <a:buFontTx/>
              <a:buNone/>
            </a:pPr>
            <a:r>
              <a:rPr lang="en-US" altLang="zh-CN" dirty="0">
                <a:solidFill>
                  <a:srgbClr val="00B0F0"/>
                </a:solidFill>
              </a:rPr>
              <a:t>RAS: row access strobe</a:t>
            </a:r>
            <a:endParaRPr lang="en-US" altLang="zh-CN" dirty="0">
              <a:solidFill>
                <a:srgbClr val="00B0F0"/>
              </a:solidFill>
            </a:endParaRPr>
          </a:p>
          <a:p>
            <a:pPr eaLnBrk="1" hangingPunct="1">
              <a:buFontTx/>
              <a:buNone/>
            </a:pPr>
            <a:endParaRPr lang="en-US" altLang="zh-CN" dirty="0"/>
          </a:p>
        </p:txBody>
      </p:sp>
      <p:pic>
        <p:nvPicPr>
          <p:cNvPr id="2" name="Picture 1"/>
          <p:cNvPicPr>
            <a:picLocks noChangeAspect="1"/>
          </p:cNvPicPr>
          <p:nvPr/>
        </p:nvPicPr>
        <p:blipFill>
          <a:blip r:embed="rId1"/>
          <a:stretch>
            <a:fillRect/>
          </a:stretch>
        </p:blipFill>
        <p:spPr>
          <a:xfrm>
            <a:off x="0" y="3612473"/>
            <a:ext cx="9144000" cy="32455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4275" name="Rectangle 3"/>
          <p:cNvSpPr>
            <a:spLocks noGrp="1" noChangeArrowheads="1"/>
          </p:cNvSpPr>
          <p:nvPr>
            <p:ph type="body" idx="1"/>
          </p:nvPr>
        </p:nvSpPr>
        <p:spPr/>
        <p:txBody>
          <a:bodyPr/>
          <a:lstStyle/>
          <a:p>
            <a:pPr eaLnBrk="1" hangingPunct="1">
              <a:buFontTx/>
              <a:buNone/>
            </a:pPr>
            <a:r>
              <a:rPr lang="en-US" altLang="zh-CN" dirty="0"/>
              <a:t>Each row consists of a series of columns</a:t>
            </a:r>
            <a:endParaRPr lang="en-US" altLang="zh-CN" dirty="0"/>
          </a:p>
          <a:p>
            <a:pPr eaLnBrk="1" hangingPunct="1">
              <a:buFontTx/>
              <a:buNone/>
            </a:pPr>
            <a:r>
              <a:rPr lang="en-US" altLang="zh-CN" dirty="0">
                <a:solidFill>
                  <a:srgbClr val="00B0F0"/>
                </a:solidFill>
              </a:rPr>
              <a:t>CAS: column access strobe</a:t>
            </a:r>
            <a:endParaRPr lang="en-US" altLang="zh-CN" dirty="0">
              <a:solidFill>
                <a:srgbClr val="00B0F0"/>
              </a:solidFill>
            </a:endParaRPr>
          </a:p>
          <a:p>
            <a:pPr eaLnBrk="1" hangingPunct="1">
              <a:buFontTx/>
              <a:buNone/>
            </a:pPr>
            <a:endParaRPr lang="en-US" altLang="zh-CN" dirty="0"/>
          </a:p>
        </p:txBody>
      </p:sp>
      <p:pic>
        <p:nvPicPr>
          <p:cNvPr id="5" name="Picture 4"/>
          <p:cNvPicPr>
            <a:picLocks noChangeAspect="1"/>
          </p:cNvPicPr>
          <p:nvPr/>
        </p:nvPicPr>
        <p:blipFill>
          <a:blip r:embed="rId1"/>
          <a:stretch>
            <a:fillRect/>
          </a:stretch>
        </p:blipFill>
        <p:spPr>
          <a:xfrm>
            <a:off x="0" y="3612473"/>
            <a:ext cx="9144000" cy="32455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5299" name="Rectangle 3"/>
          <p:cNvSpPr>
            <a:spLocks noGrp="1" noChangeArrowheads="1"/>
          </p:cNvSpPr>
          <p:nvPr>
            <p:ph type="body" idx="1"/>
          </p:nvPr>
        </p:nvSpPr>
        <p:spPr/>
        <p:txBody>
          <a:bodyPr/>
          <a:lstStyle/>
          <a:p>
            <a:pPr eaLnBrk="1" hangingPunct="1">
              <a:buFontTx/>
              <a:buNone/>
            </a:pPr>
            <a:r>
              <a:rPr lang="en-US" altLang="zh-CN" dirty="0">
                <a:solidFill>
                  <a:srgbClr val="00B0F0"/>
                </a:solidFill>
              </a:rPr>
              <a:t>Pre (</a:t>
            </a:r>
            <a:r>
              <a:rPr lang="en-US" altLang="zh-CN" dirty="0" err="1">
                <a:solidFill>
                  <a:srgbClr val="00B0F0"/>
                </a:solidFill>
              </a:rPr>
              <a:t>pre.charge</a:t>
            </a:r>
            <a:r>
              <a:rPr lang="en-US" altLang="zh-CN" dirty="0">
                <a:solidFill>
                  <a:srgbClr val="00B0F0"/>
                </a:solidFill>
              </a:rPr>
              <a:t>) </a:t>
            </a:r>
            <a:r>
              <a:rPr lang="en-US" altLang="zh-CN" dirty="0"/>
              <a:t>command opens or closes a bank</a:t>
            </a:r>
            <a:endParaRPr lang="en-US" altLang="zh-CN" dirty="0"/>
          </a:p>
          <a:p>
            <a:pPr eaLnBrk="1" hangingPunct="1">
              <a:buFontTx/>
              <a:buNone/>
            </a:pPr>
            <a:endParaRPr lang="en-US" altLang="zh-CN" dirty="0"/>
          </a:p>
        </p:txBody>
      </p:sp>
      <p:pic>
        <p:nvPicPr>
          <p:cNvPr id="5" name="Picture 4"/>
          <p:cNvPicPr>
            <a:picLocks noChangeAspect="1"/>
          </p:cNvPicPr>
          <p:nvPr/>
        </p:nvPicPr>
        <p:blipFill>
          <a:blip r:embed="rId1"/>
          <a:stretch>
            <a:fillRect/>
          </a:stretch>
        </p:blipFill>
        <p:spPr>
          <a:xfrm>
            <a:off x="0" y="3612473"/>
            <a:ext cx="9144000" cy="3245527"/>
          </a:xfrm>
          <a:prstGeom prst="rect">
            <a:avLst/>
          </a:prstGeom>
        </p:spPr>
      </p:pic>
      <p:sp>
        <p:nvSpPr>
          <p:cNvPr id="6" name="矩形 4"/>
          <p:cNvSpPr>
            <a:spLocks noChangeArrowheads="1"/>
          </p:cNvSpPr>
          <p:nvPr/>
        </p:nvSpPr>
        <p:spPr bwMode="auto">
          <a:xfrm>
            <a:off x="3810000" y="56388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endParaRPr lang="zh-CN" altLang="en-US" sz="2000" b="1" dirty="0">
              <a:solidFill>
                <a:srgbClr val="00B0F0"/>
              </a:solidFill>
              <a:latin typeface="华文琥珀" panose="02010800040101010101" pitchFamily="2" charset="-122"/>
              <a:ea typeface="华文琥珀" panose="020108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6323" name="Rectangle 3"/>
          <p:cNvSpPr>
            <a:spLocks noGrp="1" noChangeArrowheads="1"/>
          </p:cNvSpPr>
          <p:nvPr>
            <p:ph type="body" idx="1"/>
          </p:nvPr>
        </p:nvSpPr>
        <p:spPr/>
        <p:txBody>
          <a:bodyPr/>
          <a:lstStyle/>
          <a:p>
            <a:pPr eaLnBrk="1" hangingPunct="1">
              <a:buFontTx/>
              <a:buNone/>
            </a:pPr>
            <a:r>
              <a:rPr lang="en-US" altLang="zh-CN" dirty="0"/>
              <a:t>Row address is sent with an </a:t>
            </a:r>
            <a:r>
              <a:rPr lang="en-US" altLang="zh-CN" dirty="0">
                <a:solidFill>
                  <a:srgbClr val="00B0F0"/>
                </a:solidFill>
              </a:rPr>
              <a:t>Act (activate) </a:t>
            </a:r>
            <a:r>
              <a:rPr lang="en-US" altLang="zh-CN" dirty="0"/>
              <a:t>command;</a:t>
            </a:r>
            <a:endParaRPr lang="en-US" altLang="zh-CN" dirty="0"/>
          </a:p>
          <a:p>
            <a:pPr eaLnBrk="1" hangingPunct="1">
              <a:buFontTx/>
              <a:buNone/>
            </a:pPr>
            <a:r>
              <a:rPr lang="en-US" altLang="zh-CN" dirty="0"/>
              <a:t>Then row is transferred to a buffer</a:t>
            </a:r>
            <a:endParaRPr lang="en-US" altLang="zh-CN" dirty="0"/>
          </a:p>
          <a:p>
            <a:pPr eaLnBrk="1" hangingPunct="1">
              <a:buFontTx/>
              <a:buNone/>
            </a:pPr>
            <a:endParaRPr lang="en-US" altLang="zh-CN" dirty="0"/>
          </a:p>
        </p:txBody>
      </p:sp>
      <p:pic>
        <p:nvPicPr>
          <p:cNvPr id="5" name="Picture 4"/>
          <p:cNvPicPr>
            <a:picLocks noChangeAspect="1"/>
          </p:cNvPicPr>
          <p:nvPr/>
        </p:nvPicPr>
        <p:blipFill>
          <a:blip r:embed="rId1"/>
          <a:stretch>
            <a:fillRect/>
          </a:stretch>
        </p:blipFill>
        <p:spPr>
          <a:xfrm>
            <a:off x="0" y="3612473"/>
            <a:ext cx="9144000" cy="3245527"/>
          </a:xfrm>
          <a:prstGeom prst="rect">
            <a:avLst/>
          </a:prstGeom>
        </p:spPr>
      </p:pic>
      <p:sp>
        <p:nvSpPr>
          <p:cNvPr id="6" name="矩形 4"/>
          <p:cNvSpPr>
            <a:spLocks noChangeArrowheads="1"/>
          </p:cNvSpPr>
          <p:nvPr/>
        </p:nvSpPr>
        <p:spPr bwMode="auto">
          <a:xfrm>
            <a:off x="3886200" y="4724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endParaRPr lang="zh-CN" altLang="en-US" sz="2000" b="1" dirty="0">
              <a:solidFill>
                <a:srgbClr val="00B0F0"/>
              </a:solidFill>
              <a:latin typeface="华文琥珀" panose="02010800040101010101" pitchFamily="2" charset="-122"/>
              <a:ea typeface="华文琥珀" panose="0201080004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DRAM Organization</a:t>
            </a:r>
            <a:endParaRPr lang="en-US" altLang="zh-CN"/>
          </a:p>
        </p:txBody>
      </p:sp>
      <p:sp>
        <p:nvSpPr>
          <p:cNvPr id="57347" name="Rectangle 3"/>
          <p:cNvSpPr>
            <a:spLocks noGrp="1" noChangeArrowheads="1"/>
          </p:cNvSpPr>
          <p:nvPr>
            <p:ph type="body" idx="1"/>
          </p:nvPr>
        </p:nvSpPr>
        <p:spPr/>
        <p:txBody>
          <a:bodyPr/>
          <a:lstStyle/>
          <a:p>
            <a:pPr eaLnBrk="1" hangingPunct="1">
              <a:buFontTx/>
              <a:buNone/>
            </a:pPr>
            <a:r>
              <a:rPr lang="en-US" altLang="zh-CN"/>
              <a:t>For row in the buffer, it can be transferred by successive column addresses</a:t>
            </a:r>
            <a:endParaRPr lang="en-US" altLang="zh-CN"/>
          </a:p>
          <a:p>
            <a:pPr eaLnBrk="1" hangingPunct="1">
              <a:buFontTx/>
              <a:buNone/>
            </a:pPr>
            <a:endParaRPr lang="en-US" altLang="zh-CN"/>
          </a:p>
        </p:txBody>
      </p:sp>
      <p:pic>
        <p:nvPicPr>
          <p:cNvPr id="5" name="Picture 4"/>
          <p:cNvPicPr>
            <a:picLocks noChangeAspect="1"/>
          </p:cNvPicPr>
          <p:nvPr/>
        </p:nvPicPr>
        <p:blipFill>
          <a:blip r:embed="rId1"/>
          <a:stretch>
            <a:fillRect/>
          </a:stretch>
        </p:blipFill>
        <p:spPr>
          <a:xfrm>
            <a:off x="0" y="3612473"/>
            <a:ext cx="9144000" cy="3245527"/>
          </a:xfrm>
          <a:prstGeom prst="rect">
            <a:avLst/>
          </a:prstGeom>
        </p:spPr>
      </p:pic>
      <p:sp>
        <p:nvSpPr>
          <p:cNvPr id="6" name="矩形 4"/>
          <p:cNvSpPr>
            <a:spLocks noChangeArrowheads="1"/>
          </p:cNvSpPr>
          <p:nvPr/>
        </p:nvSpPr>
        <p:spPr bwMode="auto">
          <a:xfrm>
            <a:off x="1295400" y="42672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endParaRPr lang="zh-CN" altLang="en-US" sz="2000" b="1" dirty="0">
              <a:solidFill>
                <a:srgbClr val="00B0F0"/>
              </a:solidFill>
              <a:latin typeface="华文琥珀" panose="02010800040101010101" pitchFamily="2" charset="-122"/>
              <a:ea typeface="华文琥珀" panose="020108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DRAM Organization</a:t>
            </a:r>
            <a:endParaRPr lang="en-US" altLang="zh-CN"/>
          </a:p>
        </p:txBody>
      </p:sp>
      <p:pic>
        <p:nvPicPr>
          <p:cNvPr id="5837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00275"/>
            <a:ext cx="9144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 </a:t>
            </a:r>
            <a:r>
              <a:rPr lang="en-US" altLang="zh-CN" dirty="0"/>
              <a:t>Access Example</a:t>
            </a:r>
            <a:endParaRPr lang="zh-CN" altLang="en-US" dirty="0"/>
          </a:p>
        </p:txBody>
      </p:sp>
      <p:pic>
        <p:nvPicPr>
          <p:cNvPr id="4" name="图片 3"/>
          <p:cNvPicPr>
            <a:picLocks noChangeAspect="1"/>
          </p:cNvPicPr>
          <p:nvPr/>
        </p:nvPicPr>
        <p:blipFill>
          <a:blip r:embed="rId1"/>
          <a:stretch>
            <a:fillRect/>
          </a:stretch>
        </p:blipFill>
        <p:spPr>
          <a:xfrm>
            <a:off x="1228725" y="2057400"/>
            <a:ext cx="6686550" cy="3886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Bring Row into Row Buffer</a:t>
            </a:r>
            <a:endParaRPr lang="zh-CN" altLang="en-US" dirty="0"/>
          </a:p>
        </p:txBody>
      </p:sp>
      <p:pic>
        <p:nvPicPr>
          <p:cNvPr id="4" name="图片 3"/>
          <p:cNvPicPr>
            <a:picLocks noChangeAspect="1"/>
          </p:cNvPicPr>
          <p:nvPr/>
        </p:nvPicPr>
        <p:blipFill>
          <a:blip r:embed="rId1"/>
          <a:stretch>
            <a:fillRect/>
          </a:stretch>
        </p:blipFill>
        <p:spPr>
          <a:xfrm>
            <a:off x="1228725" y="2057400"/>
            <a:ext cx="6686550" cy="3886200"/>
          </a:xfrm>
          <a:prstGeom prst="rect">
            <a:avLst/>
          </a:prstGeom>
        </p:spPr>
      </p:pic>
      <p:pic>
        <p:nvPicPr>
          <p:cNvPr id="5" name="图片 3"/>
          <p:cNvPicPr>
            <a:picLocks noChangeAspect="1"/>
          </p:cNvPicPr>
          <p:nvPr/>
        </p:nvPicPr>
        <p:blipFill>
          <a:blip r:embed="rId2"/>
          <a:stretch>
            <a:fillRect/>
          </a:stretch>
        </p:blipFill>
        <p:spPr>
          <a:xfrm>
            <a:off x="1295400" y="2079434"/>
            <a:ext cx="6686550" cy="39433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 Data via Multiplexor</a:t>
            </a:r>
            <a:endParaRPr lang="zh-CN" altLang="en-US" dirty="0"/>
          </a:p>
        </p:txBody>
      </p:sp>
      <p:pic>
        <p:nvPicPr>
          <p:cNvPr id="4" name="图片 3"/>
          <p:cNvPicPr>
            <a:picLocks noChangeAspect="1"/>
          </p:cNvPicPr>
          <p:nvPr/>
        </p:nvPicPr>
        <p:blipFill>
          <a:blip r:embed="rId1"/>
          <a:stretch>
            <a:fillRect/>
          </a:stretch>
        </p:blipFill>
        <p:spPr>
          <a:xfrm>
            <a:off x="1228725" y="2057400"/>
            <a:ext cx="6686550" cy="3886200"/>
          </a:xfrm>
          <a:prstGeom prst="rect">
            <a:avLst/>
          </a:prstGeom>
        </p:spPr>
      </p:pic>
      <p:pic>
        <p:nvPicPr>
          <p:cNvPr id="5" name="图片 3"/>
          <p:cNvPicPr>
            <a:picLocks noChangeAspect="1"/>
          </p:cNvPicPr>
          <p:nvPr/>
        </p:nvPicPr>
        <p:blipFill>
          <a:blip r:embed="rId2"/>
          <a:stretch>
            <a:fillRect/>
          </a:stretch>
        </p:blipFill>
        <p:spPr>
          <a:xfrm>
            <a:off x="1295400" y="2079434"/>
            <a:ext cx="6686550" cy="3943350"/>
          </a:xfrm>
          <a:prstGeom prst="rect">
            <a:avLst/>
          </a:prstGeom>
        </p:spPr>
      </p:pic>
      <p:pic>
        <p:nvPicPr>
          <p:cNvPr id="6" name="图片 3"/>
          <p:cNvPicPr>
            <a:picLocks noChangeAspect="1"/>
          </p:cNvPicPr>
          <p:nvPr/>
        </p:nvPicPr>
        <p:blipFill>
          <a:blip r:embed="rId3"/>
          <a:stretch>
            <a:fillRect/>
          </a:stretch>
        </p:blipFill>
        <p:spPr>
          <a:xfrm>
            <a:off x="1295400" y="2131630"/>
            <a:ext cx="6553200" cy="4552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Selected</a:t>
            </a:r>
            <a:endParaRPr lang="zh-CN" altLang="en-US" dirty="0"/>
          </a:p>
        </p:txBody>
      </p:sp>
      <p:pic>
        <p:nvPicPr>
          <p:cNvPr id="4" name="图片 3"/>
          <p:cNvPicPr>
            <a:picLocks noChangeAspect="1"/>
          </p:cNvPicPr>
          <p:nvPr/>
        </p:nvPicPr>
        <p:blipFill>
          <a:blip r:embed="rId1"/>
          <a:stretch>
            <a:fillRect/>
          </a:stretch>
        </p:blipFill>
        <p:spPr>
          <a:xfrm>
            <a:off x="1228725" y="2057400"/>
            <a:ext cx="6686550" cy="3886200"/>
          </a:xfrm>
          <a:prstGeom prst="rect">
            <a:avLst/>
          </a:prstGeom>
        </p:spPr>
      </p:pic>
      <p:pic>
        <p:nvPicPr>
          <p:cNvPr id="5" name="图片 3"/>
          <p:cNvPicPr>
            <a:picLocks noChangeAspect="1"/>
          </p:cNvPicPr>
          <p:nvPr/>
        </p:nvPicPr>
        <p:blipFill>
          <a:blip r:embed="rId2"/>
          <a:stretch>
            <a:fillRect/>
          </a:stretch>
        </p:blipFill>
        <p:spPr>
          <a:xfrm>
            <a:off x="1295400" y="2079434"/>
            <a:ext cx="6686550" cy="3943350"/>
          </a:xfrm>
          <a:prstGeom prst="rect">
            <a:avLst/>
          </a:prstGeom>
        </p:spPr>
      </p:pic>
      <p:pic>
        <p:nvPicPr>
          <p:cNvPr id="7" name="图片 3"/>
          <p:cNvPicPr>
            <a:picLocks noChangeAspect="1"/>
          </p:cNvPicPr>
          <p:nvPr/>
        </p:nvPicPr>
        <p:blipFill>
          <a:blip r:embed="rId3"/>
          <a:stretch>
            <a:fillRect/>
          </a:stretch>
        </p:blipFill>
        <p:spPr>
          <a:xfrm>
            <a:off x="1300163" y="1500589"/>
            <a:ext cx="6648450" cy="537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2513012"/>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Memory Hierarchy?</a:t>
            </a:r>
            <a:endParaRPr lang="en-US" altLang="zh-CN"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Hit</a:t>
            </a:r>
            <a:endParaRPr lang="zh-CN" altLang="en-US" dirty="0"/>
          </a:p>
        </p:txBody>
      </p:sp>
      <p:pic>
        <p:nvPicPr>
          <p:cNvPr id="4" name="图片 3"/>
          <p:cNvPicPr>
            <a:picLocks noChangeAspect="1"/>
          </p:cNvPicPr>
          <p:nvPr/>
        </p:nvPicPr>
        <p:blipFill>
          <a:blip r:embed="rId1"/>
          <a:stretch>
            <a:fillRect/>
          </a:stretch>
        </p:blipFill>
        <p:spPr>
          <a:xfrm>
            <a:off x="1228725" y="2057400"/>
            <a:ext cx="6686550" cy="3886200"/>
          </a:xfrm>
          <a:prstGeom prst="rect">
            <a:avLst/>
          </a:prstGeom>
        </p:spPr>
      </p:pic>
      <p:pic>
        <p:nvPicPr>
          <p:cNvPr id="5" name="图片 3"/>
          <p:cNvPicPr>
            <a:picLocks noChangeAspect="1"/>
          </p:cNvPicPr>
          <p:nvPr/>
        </p:nvPicPr>
        <p:blipFill>
          <a:blip r:embed="rId2"/>
          <a:stretch>
            <a:fillRect/>
          </a:stretch>
        </p:blipFill>
        <p:spPr>
          <a:xfrm>
            <a:off x="1295400" y="2079434"/>
            <a:ext cx="6686550" cy="3943350"/>
          </a:xfrm>
          <a:prstGeom prst="rect">
            <a:avLst/>
          </a:prstGeom>
        </p:spPr>
      </p:pic>
      <p:pic>
        <p:nvPicPr>
          <p:cNvPr id="7" name="图片 3"/>
          <p:cNvPicPr>
            <a:picLocks noChangeAspect="1"/>
          </p:cNvPicPr>
          <p:nvPr/>
        </p:nvPicPr>
        <p:blipFill>
          <a:blip r:embed="rId3"/>
          <a:stretch>
            <a:fillRect/>
          </a:stretch>
        </p:blipFill>
        <p:spPr>
          <a:xfrm>
            <a:off x="1300163" y="1500589"/>
            <a:ext cx="6648450" cy="5372100"/>
          </a:xfrm>
          <a:prstGeom prst="rect">
            <a:avLst/>
          </a:prstGeom>
        </p:spPr>
      </p:pic>
      <p:pic>
        <p:nvPicPr>
          <p:cNvPr id="6" name="图片 3"/>
          <p:cNvPicPr>
            <a:picLocks noChangeAspect="1"/>
          </p:cNvPicPr>
          <p:nvPr/>
        </p:nvPicPr>
        <p:blipFill>
          <a:blip r:embed="rId4"/>
          <a:stretch>
            <a:fillRect/>
          </a:stretch>
        </p:blipFill>
        <p:spPr>
          <a:xfrm>
            <a:off x="1295400" y="1472014"/>
            <a:ext cx="7038975" cy="5429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Conflict</a:t>
            </a:r>
            <a:endParaRPr lang="zh-CN" altLang="en-US" dirty="0"/>
          </a:p>
        </p:txBody>
      </p:sp>
      <p:pic>
        <p:nvPicPr>
          <p:cNvPr id="5" name="图片 4"/>
          <p:cNvPicPr>
            <a:picLocks noChangeAspect="1"/>
          </p:cNvPicPr>
          <p:nvPr/>
        </p:nvPicPr>
        <p:blipFill>
          <a:blip r:embed="rId1"/>
          <a:stretch>
            <a:fillRect/>
          </a:stretch>
        </p:blipFill>
        <p:spPr>
          <a:xfrm>
            <a:off x="530187" y="1472014"/>
            <a:ext cx="8191500" cy="525180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59395" name="Rectangle 3"/>
          <p:cNvSpPr>
            <a:spLocks noGrp="1" noChangeArrowheads="1"/>
          </p:cNvSpPr>
          <p:nvPr>
            <p:ph type="body" idx="1"/>
          </p:nvPr>
        </p:nvSpPr>
        <p:spPr/>
        <p:txBody>
          <a:bodyPr/>
          <a:lstStyle/>
          <a:p>
            <a:pPr eaLnBrk="1" hangingPunct="1"/>
            <a:r>
              <a:rPr lang="en-US" altLang="zh-CN" b="1" dirty="0"/>
              <a:t>Timing signals</a:t>
            </a:r>
            <a:endParaRPr lang="en-US" altLang="zh-CN" b="1" dirty="0"/>
          </a:p>
          <a:p>
            <a:pPr eaLnBrk="1" hangingPunct="1">
              <a:buFontTx/>
              <a:buNone/>
            </a:pPr>
            <a:r>
              <a:rPr lang="en-US" altLang="zh-CN" b="1" dirty="0"/>
              <a:t>	</a:t>
            </a:r>
            <a:r>
              <a:rPr lang="en-US" altLang="zh-CN" dirty="0"/>
              <a:t>allow repeated accesses to the row buffer w/o another row access time;</a:t>
            </a:r>
            <a:endParaRPr lang="en-US" altLang="zh-CN" b="1" dirty="0"/>
          </a:p>
          <a:p>
            <a:pPr eaLnBrk="1" hangingPunct="1"/>
            <a:r>
              <a:rPr lang="en-US" altLang="zh-CN" b="1" dirty="0"/>
              <a:t>Leverage spatial locality</a:t>
            </a:r>
            <a:endParaRPr lang="en-US" altLang="zh-CN" b="1" dirty="0"/>
          </a:p>
          <a:p>
            <a:pPr eaLnBrk="1" hangingPunct="1">
              <a:buFontTx/>
              <a:buNone/>
            </a:pPr>
            <a:r>
              <a:rPr lang="en-US" altLang="zh-CN" dirty="0"/>
              <a:t>	each array will buffer 1024 to 4096 bits for each access;</a:t>
            </a:r>
            <a:endParaRPr lang="en-US" altLang="zh-CN" dirty="0"/>
          </a:p>
          <a:p>
            <a:pPr eaLnBrk="1" hangingPunct="1"/>
            <a:endParaRPr lang="en-US" altLang="zh-CN"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60419" name="Rectangle 3"/>
          <p:cNvSpPr>
            <a:spLocks noGrp="1" noChangeArrowheads="1"/>
          </p:cNvSpPr>
          <p:nvPr>
            <p:ph type="body" idx="1"/>
          </p:nvPr>
        </p:nvSpPr>
        <p:spPr/>
        <p:txBody>
          <a:bodyPr/>
          <a:lstStyle/>
          <a:p>
            <a:pPr eaLnBrk="1" hangingPunct="1"/>
            <a:r>
              <a:rPr lang="en-US" altLang="zh-CN" b="1" dirty="0"/>
              <a:t>Clock signal</a:t>
            </a:r>
            <a:endParaRPr lang="en-US" altLang="zh-CN" b="1" dirty="0"/>
          </a:p>
          <a:p>
            <a:pPr eaLnBrk="1" hangingPunct="1">
              <a:buFontTx/>
              <a:buNone/>
            </a:pPr>
            <a:r>
              <a:rPr lang="en-US" altLang="zh-CN" b="1" dirty="0"/>
              <a:t>	</a:t>
            </a:r>
            <a:r>
              <a:rPr lang="en-US" altLang="zh-CN" dirty="0"/>
              <a:t>added to the DRAM interface,</a:t>
            </a:r>
            <a:endParaRPr lang="en-US" altLang="zh-CN" dirty="0"/>
          </a:p>
          <a:p>
            <a:pPr eaLnBrk="1" hangingPunct="1">
              <a:buFontTx/>
              <a:buNone/>
            </a:pPr>
            <a:r>
              <a:rPr lang="en-US" altLang="zh-CN" dirty="0"/>
              <a:t>	so that repeated transfers will not involve overhead to synchronize with memory controller;</a:t>
            </a:r>
            <a:endParaRPr lang="en-US" altLang="zh-CN" b="1" dirty="0"/>
          </a:p>
          <a:p>
            <a:pPr eaLnBrk="1" hangingPunct="1"/>
            <a:r>
              <a:rPr lang="en-US" altLang="zh-CN" b="1" dirty="0"/>
              <a:t>SDRAM: </a:t>
            </a:r>
            <a:r>
              <a:rPr lang="en-US" altLang="zh-CN" dirty="0"/>
              <a:t>synchronous DRAM</a:t>
            </a:r>
            <a:endParaRPr lang="en-US" altLang="zh-CN"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61443" name="Rectangle 3"/>
          <p:cNvSpPr>
            <a:spLocks noGrp="1" noChangeArrowheads="1"/>
          </p:cNvSpPr>
          <p:nvPr>
            <p:ph type="body" idx="1"/>
          </p:nvPr>
        </p:nvSpPr>
        <p:spPr/>
        <p:txBody>
          <a:bodyPr/>
          <a:lstStyle/>
          <a:p>
            <a:pPr eaLnBrk="1" hangingPunct="1"/>
            <a:r>
              <a:rPr lang="en-US" altLang="zh-CN" b="1" dirty="0"/>
              <a:t>Wider DRAM</a:t>
            </a:r>
            <a:endParaRPr lang="en-US" altLang="zh-CN" sz="2800" dirty="0"/>
          </a:p>
          <a:p>
            <a:pPr eaLnBrk="1" hangingPunct="1">
              <a:buFontTx/>
              <a:buNone/>
            </a:pPr>
            <a:r>
              <a:rPr lang="en-US" altLang="zh-CN" dirty="0"/>
              <a:t>	widening memory</a:t>
            </a:r>
            <a:r>
              <a:rPr lang="zh-CN" altLang="en-US" dirty="0"/>
              <a:t> </a:t>
            </a:r>
            <a:r>
              <a:rPr lang="en-US" altLang="zh-CN" dirty="0"/>
              <a:t>for</a:t>
            </a:r>
            <a:r>
              <a:rPr lang="zh-CN" altLang="en-US" dirty="0"/>
              <a:t> </a:t>
            </a:r>
            <a:r>
              <a:rPr lang="en-US" altLang="zh-CN" dirty="0"/>
              <a:t>higher</a:t>
            </a:r>
            <a:r>
              <a:rPr lang="zh-CN" altLang="en-US" dirty="0"/>
              <a:t> </a:t>
            </a:r>
            <a:r>
              <a:rPr lang="en-US" altLang="zh-CN" dirty="0"/>
              <a:t>memory bandwidth; </a:t>
            </a:r>
            <a:endParaRPr lang="en-US" altLang="zh-CN" dirty="0"/>
          </a:p>
          <a:p>
            <a:pPr eaLnBrk="1" hangingPunct="1">
              <a:buFontTx/>
              <a:buNone/>
            </a:pPr>
            <a:endParaRPr lang="en-US" altLang="zh-CN" dirty="0"/>
          </a:p>
          <a:p>
            <a:pPr eaLnBrk="1" hangingPunct="1">
              <a:buFontTx/>
              <a:buNone/>
            </a:pPr>
            <a:r>
              <a:rPr lang="en-US" altLang="zh-CN" dirty="0"/>
              <a:t>	e.g., 4-bit transfer mode up to 16-bit buses</a:t>
            </a:r>
            <a:r>
              <a:rPr lang="en-US" altLang="zh-CN" b="1" dirty="0"/>
              <a:t>	</a:t>
            </a:r>
            <a:endParaRPr lang="en-US" altLang="zh-CN"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62467" name="Rectangle 3"/>
          <p:cNvSpPr>
            <a:spLocks noGrp="1" noChangeArrowheads="1"/>
          </p:cNvSpPr>
          <p:nvPr>
            <p:ph type="body" idx="1"/>
          </p:nvPr>
        </p:nvSpPr>
        <p:spPr/>
        <p:txBody>
          <a:bodyPr/>
          <a:lstStyle/>
          <a:p>
            <a:pPr eaLnBrk="1" hangingPunct="1"/>
            <a:r>
              <a:rPr lang="en-US" altLang="zh-CN" b="1" dirty="0"/>
              <a:t>DDR: double data rate</a:t>
            </a:r>
            <a:endParaRPr lang="en-US" altLang="zh-CN" b="1" dirty="0"/>
          </a:p>
          <a:p>
            <a:pPr eaLnBrk="1" hangingPunct="1">
              <a:buFontTx/>
              <a:buNone/>
            </a:pPr>
            <a:r>
              <a:rPr lang="en-US" altLang="zh-CN" b="1" dirty="0"/>
              <a:t>	</a:t>
            </a:r>
            <a:r>
              <a:rPr lang="en-US" altLang="zh-CN" dirty="0"/>
              <a:t>to increase bandwidth,</a:t>
            </a:r>
            <a:endParaRPr lang="en-US" altLang="zh-CN" dirty="0"/>
          </a:p>
          <a:p>
            <a:pPr eaLnBrk="1" hangingPunct="1">
              <a:buFontTx/>
              <a:buNone/>
            </a:pPr>
            <a:r>
              <a:rPr lang="en-US" altLang="zh-CN" dirty="0"/>
              <a:t>	transfer data on both the rising edge and falling edge of the DRAM clock signal,</a:t>
            </a:r>
            <a:endParaRPr lang="en-US" altLang="zh-CN" dirty="0"/>
          </a:p>
          <a:p>
            <a:pPr eaLnBrk="1" hangingPunct="1">
              <a:buFontTx/>
              <a:buNone/>
            </a:pPr>
            <a:r>
              <a:rPr lang="en-US" altLang="zh-CN" dirty="0"/>
              <a:t>	thereby doubling the peak data rate;</a:t>
            </a:r>
            <a:endParaRPr lang="en-US" altLang="zh-C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63491" name="Rectangle 3"/>
          <p:cNvSpPr>
            <a:spLocks noGrp="1" noChangeArrowheads="1"/>
          </p:cNvSpPr>
          <p:nvPr>
            <p:ph type="body" idx="1"/>
          </p:nvPr>
        </p:nvSpPr>
        <p:spPr/>
        <p:txBody>
          <a:bodyPr/>
          <a:lstStyle/>
          <a:p>
            <a:pPr eaLnBrk="1" hangingPunct="1"/>
            <a:r>
              <a:rPr lang="en-US" altLang="zh-CN" b="1" dirty="0"/>
              <a:t>Multiple Banks</a:t>
            </a:r>
            <a:endParaRPr lang="en-US" altLang="zh-CN" b="1" dirty="0"/>
          </a:p>
          <a:p>
            <a:pPr eaLnBrk="1" hangingPunct="1">
              <a:buFontTx/>
              <a:buNone/>
            </a:pPr>
            <a:r>
              <a:rPr lang="en-US" altLang="zh-CN" b="1" dirty="0"/>
              <a:t>	</a:t>
            </a:r>
            <a:r>
              <a:rPr lang="en-US" altLang="zh-CN" dirty="0"/>
              <a:t>break a single SDRAM into 2~8 banks;</a:t>
            </a:r>
            <a:endParaRPr lang="en-US" altLang="zh-CN" dirty="0"/>
          </a:p>
          <a:p>
            <a:pPr eaLnBrk="1" hangingPunct="1">
              <a:buFontTx/>
              <a:buNone/>
            </a:pPr>
            <a:r>
              <a:rPr lang="en-US" altLang="zh-CN" dirty="0"/>
              <a:t>	they can operate independently;</a:t>
            </a:r>
            <a:endParaRPr lang="en-US" altLang="zh-CN" b="1" dirty="0"/>
          </a:p>
          <a:p>
            <a:pPr eaLnBrk="1" hangingPunct="1"/>
            <a:r>
              <a:rPr lang="en-US" altLang="zh-CN" dirty="0"/>
              <a:t>Provide some of the advantages of interleaving</a:t>
            </a:r>
            <a:endParaRPr lang="en-US" altLang="zh-CN" dirty="0"/>
          </a:p>
          <a:p>
            <a:pPr eaLnBrk="1" hangingPunct="1"/>
            <a:r>
              <a:rPr lang="en-US" altLang="zh-CN" dirty="0"/>
              <a:t>Help with power management</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DRAM Improvement</a:t>
            </a:r>
            <a:endParaRPr lang="en-US" altLang="zh-CN"/>
          </a:p>
        </p:txBody>
      </p:sp>
      <p:sp>
        <p:nvSpPr>
          <p:cNvPr id="64515" name="Rectangle 3"/>
          <p:cNvSpPr>
            <a:spLocks noGrp="1" noChangeArrowheads="1"/>
          </p:cNvSpPr>
          <p:nvPr>
            <p:ph type="body" idx="1"/>
          </p:nvPr>
        </p:nvSpPr>
        <p:spPr/>
        <p:txBody>
          <a:bodyPr/>
          <a:lstStyle/>
          <a:p>
            <a:pPr eaLnBrk="1" hangingPunct="1"/>
            <a:r>
              <a:rPr lang="en-US" altLang="zh-CN" b="1" dirty="0"/>
              <a:t>Reducing power consumption in SDRAMs</a:t>
            </a:r>
            <a:endParaRPr lang="en-US" altLang="zh-CN" b="1" dirty="0"/>
          </a:p>
          <a:p>
            <a:pPr eaLnBrk="1" hangingPunct="1">
              <a:buFontTx/>
              <a:buNone/>
            </a:pPr>
            <a:r>
              <a:rPr lang="en-US" altLang="zh-CN" b="1" dirty="0"/>
              <a:t>	</a:t>
            </a:r>
            <a:r>
              <a:rPr lang="en-US" altLang="zh-CN" dirty="0"/>
              <a:t>dynamic power:</a:t>
            </a:r>
            <a:r>
              <a:rPr lang="en-US" altLang="zh-CN" b="1" dirty="0"/>
              <a:t> </a:t>
            </a:r>
            <a:r>
              <a:rPr lang="en-US" altLang="zh-CN" dirty="0"/>
              <a:t>used in read or write;</a:t>
            </a:r>
            <a:endParaRPr lang="en-US" altLang="zh-CN" b="1" dirty="0"/>
          </a:p>
          <a:p>
            <a:pPr eaLnBrk="1" hangingPunct="1">
              <a:buFontTx/>
              <a:buNone/>
            </a:pPr>
            <a:r>
              <a:rPr lang="en-US" altLang="zh-CN" b="1" dirty="0"/>
              <a:t>	</a:t>
            </a:r>
            <a:r>
              <a:rPr lang="en-US" altLang="zh-CN" dirty="0"/>
              <a:t>static/standby power;</a:t>
            </a:r>
            <a:endParaRPr lang="en-US" altLang="zh-CN" dirty="0"/>
          </a:p>
          <a:p>
            <a:pPr eaLnBrk="1" hangingPunct="1"/>
            <a:r>
              <a:rPr lang="en-US" altLang="zh-CN" dirty="0"/>
              <a:t>Depend on the operating voltage</a:t>
            </a:r>
            <a:endParaRPr lang="en-US" altLang="zh-CN" dirty="0"/>
          </a:p>
          <a:p>
            <a:pPr eaLnBrk="1" hangingPunct="1"/>
            <a:r>
              <a:rPr lang="en-US" altLang="zh-CN" dirty="0">
                <a:solidFill>
                  <a:srgbClr val="00B0F0"/>
                </a:solidFill>
              </a:rPr>
              <a:t>Power down mode</a:t>
            </a:r>
            <a:r>
              <a:rPr lang="en-US" altLang="zh-CN" dirty="0"/>
              <a:t>: entered by telling the DRAM to ignore the clock</a:t>
            </a:r>
            <a:endParaRPr lang="en-US" altLang="zh-CN" dirty="0"/>
          </a:p>
          <a:p>
            <a:pPr eaLnBrk="1" hangingPunct="1">
              <a:buFontTx/>
              <a:buNone/>
            </a:pPr>
            <a:r>
              <a:rPr lang="en-US" altLang="zh-CN" dirty="0"/>
              <a:t>	disables the SDRAM except for internal automatic refresh;</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Capacity and Access Time</a:t>
            </a:r>
            <a:endParaRPr lang="en-US" dirty="0"/>
          </a:p>
        </p:txBody>
      </p:sp>
      <p:pic>
        <p:nvPicPr>
          <p:cNvPr id="4" name="Picture 3"/>
          <p:cNvPicPr>
            <a:picLocks noChangeAspect="1"/>
          </p:cNvPicPr>
          <p:nvPr/>
        </p:nvPicPr>
        <p:blipFill>
          <a:blip r:embed="rId1"/>
          <a:stretch>
            <a:fillRect/>
          </a:stretch>
        </p:blipFill>
        <p:spPr>
          <a:xfrm>
            <a:off x="0" y="1577051"/>
            <a:ext cx="9144000" cy="26052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572228"/>
            <a:ext cx="9144000" cy="3442793"/>
          </a:xfrm>
          <a:prstGeom prst="rect">
            <a:avLst/>
          </a:prstGeom>
        </p:spPr>
      </p:pic>
      <p:sp>
        <p:nvSpPr>
          <p:cNvPr id="2" name="Title 1"/>
          <p:cNvSpPr>
            <a:spLocks noGrp="1"/>
          </p:cNvSpPr>
          <p:nvPr>
            <p:ph type="title"/>
          </p:nvPr>
        </p:nvSpPr>
        <p:spPr/>
        <p:txBody>
          <a:bodyPr/>
          <a:lstStyle/>
          <a:p>
            <a:r>
              <a:rPr lang="en-US" dirty="0"/>
              <a:t>Clock Rates and Bandwidth</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eaLnBrk="1" hangingPunct="1"/>
            <a:r>
              <a:rPr lang="en-US" altLang="zh-CN" kern="0" dirty="0"/>
              <a:t>Memory Hierarchy</a:t>
            </a:r>
            <a:r>
              <a:rPr lang="en-US" altLang="zh-CN" kern="0" dirty="0">
                <a:solidFill>
                  <a:schemeClr val="bg1"/>
                </a:solidFill>
              </a:rPr>
              <a:t>?</a:t>
            </a:r>
            <a:endParaRPr lang="en-US" altLang="zh-CN" kern="0" dirty="0">
              <a:solidFill>
                <a:schemeClr val="bg1"/>
              </a:solidFill>
            </a:endParaRPr>
          </a:p>
        </p:txBody>
      </p:sp>
      <p:pic>
        <p:nvPicPr>
          <p:cNvPr id="4"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Consumption</a:t>
            </a:r>
            <a:endParaRPr lang="en-US" dirty="0"/>
          </a:p>
        </p:txBody>
      </p:sp>
      <p:pic>
        <p:nvPicPr>
          <p:cNvPr id="4" name="Picture 3"/>
          <p:cNvPicPr>
            <a:picLocks noChangeAspect="1"/>
          </p:cNvPicPr>
          <p:nvPr/>
        </p:nvPicPr>
        <p:blipFill>
          <a:blip r:embed="rId1"/>
          <a:stretch>
            <a:fillRect/>
          </a:stretch>
        </p:blipFill>
        <p:spPr>
          <a:xfrm>
            <a:off x="0" y="1492994"/>
            <a:ext cx="9144000" cy="467920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Data RAM</a:t>
            </a:r>
            <a:endParaRPr lang="en-US" dirty="0"/>
          </a:p>
        </p:txBody>
      </p:sp>
      <p:sp>
        <p:nvSpPr>
          <p:cNvPr id="3" name="Content Placeholder 2"/>
          <p:cNvSpPr>
            <a:spLocks noGrp="1"/>
          </p:cNvSpPr>
          <p:nvPr>
            <p:ph idx="1"/>
          </p:nvPr>
        </p:nvSpPr>
        <p:spPr/>
        <p:txBody>
          <a:bodyPr/>
          <a:lstStyle/>
          <a:p>
            <a:r>
              <a:rPr lang="en-US" dirty="0"/>
              <a:t>GDRAM: Graphics DRAM</a:t>
            </a:r>
            <a:endParaRPr lang="en-US" dirty="0"/>
          </a:p>
          <a:p>
            <a:r>
              <a:rPr lang="en-US" dirty="0"/>
              <a:t>GSDRAM: Graphics Synchronous DRAM</a:t>
            </a:r>
            <a:endParaRPr lang="en-US" dirty="0"/>
          </a:p>
          <a:p>
            <a:r>
              <a:rPr lang="en-US" dirty="0"/>
              <a:t>Tailored for higher bandwidth demands of GPUs</a:t>
            </a: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Graphics Data RAM</a:t>
            </a:r>
            <a:endParaRPr lang="en-US" altLang="zh-CN" dirty="0"/>
          </a:p>
        </p:txBody>
      </p:sp>
      <p:sp>
        <p:nvSpPr>
          <p:cNvPr id="63491" name="Rectangle 3"/>
          <p:cNvSpPr>
            <a:spLocks noGrp="1" noChangeArrowheads="1"/>
          </p:cNvSpPr>
          <p:nvPr>
            <p:ph type="body" idx="1"/>
          </p:nvPr>
        </p:nvSpPr>
        <p:spPr>
          <a:xfrm>
            <a:off x="457200" y="1600200"/>
            <a:ext cx="9144000" cy="5257800"/>
          </a:xfrm>
        </p:spPr>
        <p:txBody>
          <a:bodyPr/>
          <a:lstStyle/>
          <a:p>
            <a:pPr eaLnBrk="1" hangingPunct="1"/>
            <a:r>
              <a:rPr lang="en-US" altLang="zh-CN" dirty="0"/>
              <a:t>Wider interfaces</a:t>
            </a:r>
            <a:endParaRPr lang="en-US" altLang="zh-CN" dirty="0"/>
          </a:p>
          <a:p>
            <a:pPr eaLnBrk="1" hangingPunct="1">
              <a:buFontTx/>
              <a:buNone/>
            </a:pPr>
            <a:r>
              <a:rPr lang="en-US" altLang="zh-CN" b="1" dirty="0"/>
              <a:t>	</a:t>
            </a:r>
            <a:r>
              <a:rPr lang="en-US" altLang="zh-CN" dirty="0"/>
              <a:t>32 bits</a:t>
            </a:r>
            <a:endParaRPr lang="en-US" altLang="zh-CN" dirty="0"/>
          </a:p>
          <a:p>
            <a:pPr eaLnBrk="1" hangingPunct="1"/>
            <a:r>
              <a:rPr lang="en-US" altLang="zh-CN" dirty="0"/>
              <a:t>Higher maximum clock rate on data pins</a:t>
            </a:r>
            <a:endParaRPr lang="en-US" altLang="zh-CN" dirty="0"/>
          </a:p>
          <a:p>
            <a:pPr eaLnBrk="1" hangingPunct="1">
              <a:buFontTx/>
              <a:buNone/>
            </a:pPr>
            <a:r>
              <a:rPr lang="en-US" altLang="zh-CN" b="1" dirty="0"/>
              <a:t>	</a:t>
            </a:r>
            <a:r>
              <a:rPr lang="en-US" altLang="zh-CN" dirty="0"/>
              <a:t>GDRAMs directly connect to GPU</a:t>
            </a:r>
            <a:endParaRPr lang="en-US" altLang="zh-CN" dirty="0"/>
          </a:p>
          <a:p>
            <a:pPr eaLnBrk="1" hangingPunct="1">
              <a:buFontTx/>
              <a:buNone/>
            </a:pPr>
            <a:r>
              <a:rPr lang="en-US" altLang="zh-CN" dirty="0"/>
              <a:t>	and attach to the board</a:t>
            </a:r>
            <a:endParaRPr lang="en-US" altLang="zh-CN" b="1" dirty="0"/>
          </a:p>
          <a:p>
            <a:pPr eaLnBrk="1" hangingPunct="1"/>
            <a:r>
              <a:rPr lang="en-US" altLang="zh-CN" dirty="0"/>
              <a:t>2~5 times the bandwidth per DRAM versus DDR3 DRAMs</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Stacked/Embedded DRAM</a:t>
            </a:r>
            <a:endParaRPr lang="en-US" dirty="0"/>
          </a:p>
        </p:txBody>
      </p:sp>
      <p:sp>
        <p:nvSpPr>
          <p:cNvPr id="3" name="Content Placeholder 2"/>
          <p:cNvSpPr>
            <a:spLocks noGrp="1"/>
          </p:cNvSpPr>
          <p:nvPr>
            <p:ph idx="1"/>
          </p:nvPr>
        </p:nvSpPr>
        <p:spPr/>
        <p:txBody>
          <a:bodyPr/>
          <a:lstStyle/>
          <a:p>
            <a:r>
              <a:rPr lang="en-US" dirty="0"/>
              <a:t>HBM: High Bandwidth Memory</a:t>
            </a:r>
            <a:endParaRPr lang="en-US" dirty="0"/>
          </a:p>
          <a:p>
            <a:r>
              <a:rPr lang="en-US" dirty="0"/>
              <a:t>P</a:t>
            </a:r>
            <a:r>
              <a:rPr lang="en-US" dirty="0"/>
              <a:t>ackaging innovation, rather than circuit innovation</a:t>
            </a:r>
            <a:endParaRPr lang="en-US" dirty="0"/>
          </a:p>
          <a:p>
            <a:r>
              <a:rPr lang="en-US" dirty="0"/>
              <a:t>P</a:t>
            </a:r>
            <a:r>
              <a:rPr lang="en-US" dirty="0"/>
              <a:t>lace multiple DRAMs in a stacked or adjacent fashion embedded within the same package as the processor</a:t>
            </a:r>
            <a:endParaRPr lang="en-US" dirty="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Stacked/Embedded DRAM</a:t>
            </a:r>
            <a:endParaRPr lang="en-US" dirty="0"/>
          </a:p>
        </p:txBody>
      </p:sp>
      <p:sp>
        <p:nvSpPr>
          <p:cNvPr id="3" name="Content Placeholder 2"/>
          <p:cNvSpPr>
            <a:spLocks noGrp="1"/>
          </p:cNvSpPr>
          <p:nvPr>
            <p:ph idx="1"/>
          </p:nvPr>
        </p:nvSpPr>
        <p:spPr/>
        <p:txBody>
          <a:bodyPr/>
          <a:lstStyle/>
          <a:p>
            <a:r>
              <a:rPr lang="en-US" dirty="0"/>
              <a:t>L</a:t>
            </a:r>
            <a:r>
              <a:rPr lang="en-US" dirty="0"/>
              <a:t>ower</a:t>
            </a:r>
            <a:r>
              <a:rPr lang="zh-CN" altLang="en-US" dirty="0"/>
              <a:t> </a:t>
            </a:r>
            <a:r>
              <a:rPr lang="en-US" altLang="zh-CN" dirty="0"/>
              <a:t>access latency</a:t>
            </a:r>
            <a:endParaRPr lang="en-US" altLang="zh-CN" dirty="0"/>
          </a:p>
          <a:p>
            <a:r>
              <a:rPr lang="en-US" dirty="0"/>
              <a:t>Increase bandwidth by allowing more and faster connections between processor and DRAM</a:t>
            </a:r>
            <a:endParaRPr lang="en-US" dirty="0"/>
          </a:p>
        </p:txBody>
      </p:sp>
      <p:pic>
        <p:nvPicPr>
          <p:cNvPr id="4" name="Picture 3"/>
          <p:cNvPicPr>
            <a:picLocks noChangeAspect="1"/>
          </p:cNvPicPr>
          <p:nvPr/>
        </p:nvPicPr>
        <p:blipFill>
          <a:blip r:embed="rId1"/>
          <a:stretch>
            <a:fillRect/>
          </a:stretch>
        </p:blipFill>
        <p:spPr>
          <a:xfrm>
            <a:off x="0" y="3684862"/>
            <a:ext cx="9144000" cy="317313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a:t>Flash Memory</a:t>
            </a:r>
            <a:endParaRPr lang="en-US" altLang="zh-CN"/>
          </a:p>
        </p:txBody>
      </p:sp>
      <p:sp>
        <p:nvSpPr>
          <p:cNvPr id="65539" name="Rectangle 3"/>
          <p:cNvSpPr>
            <a:spLocks noGrp="1" noChangeArrowheads="1"/>
          </p:cNvSpPr>
          <p:nvPr>
            <p:ph type="body" idx="1"/>
          </p:nvPr>
        </p:nvSpPr>
        <p:spPr/>
        <p:txBody>
          <a:bodyPr/>
          <a:lstStyle/>
          <a:p>
            <a:pPr eaLnBrk="1" hangingPunct="1"/>
            <a:r>
              <a:rPr lang="en-US" altLang="zh-CN" dirty="0"/>
              <a:t>A type of </a:t>
            </a:r>
            <a:r>
              <a:rPr lang="en-US" altLang="zh-CN" b="1" dirty="0"/>
              <a:t>EEPROM </a:t>
            </a:r>
            <a:r>
              <a:rPr lang="en-US" altLang="zh-CN" dirty="0"/>
              <a:t>(electronically erasable programmable read-only memory)</a:t>
            </a:r>
            <a:endParaRPr lang="en-US" altLang="zh-CN" dirty="0"/>
          </a:p>
          <a:p>
            <a:pPr eaLnBrk="1" hangingPunct="1"/>
            <a:r>
              <a:rPr lang="en-US" altLang="zh-CN" dirty="0"/>
              <a:t>Read-only but can be erased</a:t>
            </a:r>
            <a:endParaRPr lang="en-US" altLang="zh-CN" dirty="0"/>
          </a:p>
          <a:p>
            <a:pPr eaLnBrk="1" hangingPunct="1"/>
            <a:r>
              <a:rPr lang="en-US" altLang="zh-CN" dirty="0"/>
              <a:t>Nonvolatile: hold contents w/o any power</a:t>
            </a:r>
            <a:endParaRPr lang="en-US" altLang="zh-CN" dirty="0"/>
          </a:p>
          <a:p>
            <a:pPr eaLnBrk="1" hangingPunct="1"/>
            <a:r>
              <a:rPr lang="en-US" altLang="zh-CN" dirty="0"/>
              <a:t>Used as main memory for PMD</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t>Flash Memory</a:t>
            </a:r>
            <a:endParaRPr lang="en-US" altLang="zh-CN"/>
          </a:p>
        </p:txBody>
      </p:sp>
      <p:sp>
        <p:nvSpPr>
          <p:cNvPr id="66563" name="Rectangle 3"/>
          <p:cNvSpPr>
            <a:spLocks noGrp="1" noChangeArrowheads="1"/>
          </p:cNvSpPr>
          <p:nvPr>
            <p:ph type="body" idx="1"/>
          </p:nvPr>
        </p:nvSpPr>
        <p:spPr>
          <a:xfrm>
            <a:off x="457200" y="1600200"/>
            <a:ext cx="8763000" cy="5257800"/>
          </a:xfrm>
        </p:spPr>
        <p:txBody>
          <a:bodyPr/>
          <a:lstStyle/>
          <a:p>
            <a:pPr eaLnBrk="1" hangingPunct="1">
              <a:lnSpc>
                <a:spcPct val="90000"/>
              </a:lnSpc>
              <a:buFontTx/>
              <a:buNone/>
            </a:pPr>
            <a:r>
              <a:rPr lang="en-US" altLang="zh-CN" dirty="0">
                <a:solidFill>
                  <a:srgbClr val="00B0F0"/>
                </a:solidFill>
              </a:rPr>
              <a:t>Differences from DRAM</a:t>
            </a:r>
            <a:endParaRPr lang="en-US" altLang="zh-CN" dirty="0">
              <a:solidFill>
                <a:srgbClr val="00B0F0"/>
              </a:solidFill>
            </a:endParaRPr>
          </a:p>
          <a:p>
            <a:pPr eaLnBrk="1" hangingPunct="1">
              <a:lnSpc>
                <a:spcPct val="90000"/>
              </a:lnSpc>
            </a:pPr>
            <a:r>
              <a:rPr lang="en-US" altLang="zh-CN" dirty="0"/>
              <a:t>Must be erased (in blocks) before it is overwritten</a:t>
            </a:r>
            <a:endParaRPr lang="en-US" altLang="zh-CN" dirty="0"/>
          </a:p>
          <a:p>
            <a:pPr eaLnBrk="1" hangingPunct="1">
              <a:lnSpc>
                <a:spcPct val="90000"/>
              </a:lnSpc>
            </a:pPr>
            <a:r>
              <a:rPr lang="en-US" altLang="zh-CN" dirty="0"/>
              <a:t>Nonvolatile and less power consumption</a:t>
            </a:r>
            <a:endParaRPr lang="en-US" altLang="zh-CN" dirty="0"/>
          </a:p>
          <a:p>
            <a:pPr eaLnBrk="1" hangingPunct="1">
              <a:lnSpc>
                <a:spcPct val="90000"/>
              </a:lnSpc>
            </a:pPr>
            <a:r>
              <a:rPr lang="en-US" altLang="zh-CN" dirty="0"/>
              <a:t>Has a limited number of write cycles for any block</a:t>
            </a:r>
            <a:endParaRPr lang="en-US" altLang="zh-CN" dirty="0"/>
          </a:p>
          <a:p>
            <a:pPr eaLnBrk="1" hangingPunct="1">
              <a:lnSpc>
                <a:spcPct val="90000"/>
              </a:lnSpc>
            </a:pPr>
            <a:r>
              <a:rPr lang="en-US" altLang="zh-CN" dirty="0"/>
              <a:t>Cheaper than SDRAM but more expensive than disk</a:t>
            </a:r>
            <a:endParaRPr lang="en-US" altLang="zh-CN" dirty="0"/>
          </a:p>
          <a:p>
            <a:pPr eaLnBrk="1" hangingPunct="1">
              <a:lnSpc>
                <a:spcPct val="90000"/>
              </a:lnSpc>
            </a:pPr>
            <a:r>
              <a:rPr lang="en-US" altLang="zh-CN" dirty="0"/>
              <a:t>Slower than SDRAM but faster than disk</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a:t>Flash Memory</a:t>
            </a:r>
            <a:endParaRPr lang="en-US" altLang="zh-CN" dirty="0"/>
          </a:p>
        </p:txBody>
      </p:sp>
      <p:sp>
        <p:nvSpPr>
          <p:cNvPr id="66563" name="Rectangle 3"/>
          <p:cNvSpPr>
            <a:spLocks noGrp="1" noChangeArrowheads="1"/>
          </p:cNvSpPr>
          <p:nvPr>
            <p:ph type="body" idx="1"/>
          </p:nvPr>
        </p:nvSpPr>
        <p:spPr/>
        <p:txBody>
          <a:bodyPr/>
          <a:lstStyle/>
          <a:p>
            <a:pPr eaLnBrk="1" hangingPunct="1">
              <a:lnSpc>
                <a:spcPct val="90000"/>
              </a:lnSpc>
              <a:buFontTx/>
              <a:buNone/>
            </a:pPr>
            <a:r>
              <a:rPr lang="en-US" altLang="zh-CN" dirty="0">
                <a:solidFill>
                  <a:srgbClr val="00B0F0"/>
                </a:solidFill>
              </a:rPr>
              <a:t>Differences from DRAM</a:t>
            </a:r>
            <a:endParaRPr lang="en-US" altLang="zh-CN" dirty="0">
              <a:solidFill>
                <a:srgbClr val="00B0F0"/>
              </a:solidFill>
            </a:endParaRPr>
          </a:p>
          <a:p>
            <a:pPr eaLnBrk="1" hangingPunct="1">
              <a:lnSpc>
                <a:spcPct val="90000"/>
              </a:lnSpc>
            </a:pPr>
            <a:r>
              <a:rPr lang="en-US" altLang="zh-CN" dirty="0"/>
              <a:t>Has a limited number of write cycles for any block</a:t>
            </a:r>
            <a:endParaRPr lang="en-US" altLang="zh-CN" dirty="0"/>
          </a:p>
          <a:p>
            <a:pPr eaLnBrk="1" hangingPunct="1">
              <a:lnSpc>
                <a:spcPct val="90000"/>
              </a:lnSpc>
            </a:pPr>
            <a:r>
              <a:rPr lang="en-US" altLang="zh-CN" dirty="0">
                <a:solidFill>
                  <a:srgbClr val="00B0F0"/>
                </a:solidFill>
              </a:rPr>
              <a:t>Write leveling technique: </a:t>
            </a:r>
            <a:r>
              <a:rPr lang="en-US" altLang="zh-CN" dirty="0"/>
              <a:t>ensure uniform distribution of written blocks throughout the memory</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a:t>Phase-Change Memory</a:t>
            </a:r>
            <a:endParaRPr lang="en-US" altLang="zh-CN" dirty="0"/>
          </a:p>
        </p:txBody>
      </p:sp>
      <p:sp>
        <p:nvSpPr>
          <p:cNvPr id="67587" name="Rectangle 3"/>
          <p:cNvSpPr>
            <a:spLocks noGrp="1" noChangeArrowheads="1"/>
          </p:cNvSpPr>
          <p:nvPr>
            <p:ph type="body" idx="1"/>
          </p:nvPr>
        </p:nvSpPr>
        <p:spPr/>
        <p:txBody>
          <a:bodyPr/>
          <a:lstStyle/>
          <a:p>
            <a:r>
              <a:rPr lang="en-US" dirty="0"/>
              <a:t>E</a:t>
            </a:r>
            <a:r>
              <a:rPr lang="en-US" dirty="0"/>
              <a:t>liminate the need to erase a page before writing</a:t>
            </a:r>
            <a:endParaRPr lang="en-US" dirty="0"/>
          </a:p>
          <a:p>
            <a:pPr eaLnBrk="1" hangingPunct="1"/>
            <a:r>
              <a:rPr lang="en-US" altLang="zh-CN" dirty="0"/>
              <a:t>In comparison with NAND</a:t>
            </a:r>
            <a:endParaRPr lang="en-US" altLang="zh-CN" dirty="0"/>
          </a:p>
          <a:p>
            <a:pPr eaLnBrk="1" hangingPunct="1">
              <a:buFontTx/>
              <a:buNone/>
            </a:pPr>
            <a:r>
              <a:rPr lang="en-US" altLang="zh-CN" b="1" dirty="0"/>
              <a:t>	</a:t>
            </a:r>
            <a:r>
              <a:rPr lang="en-US" altLang="zh-CN" dirty="0"/>
              <a:t>10</a:t>
            </a:r>
            <a:r>
              <a:rPr lang="zh-CN" altLang="en-US" dirty="0"/>
              <a:t> </a:t>
            </a:r>
            <a:r>
              <a:rPr lang="en-US" altLang="zh-CN" dirty="0"/>
              <a:t>times higher write performance</a:t>
            </a:r>
            <a:endParaRPr lang="en-US" altLang="zh-CN" dirty="0"/>
          </a:p>
          <a:p>
            <a:pPr eaLnBrk="1" hangingPunct="1">
              <a:buFontTx/>
              <a:buNone/>
            </a:pPr>
            <a:r>
              <a:rPr lang="en-US" altLang="zh-CN" dirty="0"/>
              <a:t>	2~3 times lower read latency</a:t>
            </a:r>
            <a:endParaRPr lang="en-US" altLang="zh-CN" dirty="0"/>
          </a:p>
          <a:p>
            <a:pPr eaLnBrk="1" hangingPunct="1"/>
            <a:r>
              <a:rPr lang="en-US" altLang="zh-CN" dirty="0"/>
              <a:t>In comparison with Flash</a:t>
            </a:r>
            <a:endParaRPr lang="en-US" altLang="zh-CN" dirty="0"/>
          </a:p>
          <a:p>
            <a:pPr eaLnBrk="1" hangingPunct="1">
              <a:buFontTx/>
              <a:buNone/>
            </a:pPr>
            <a:r>
              <a:rPr lang="en-US" altLang="zh-CN" dirty="0"/>
              <a:t>	2~3 times lower read latency</a:t>
            </a:r>
            <a:endParaRPr lang="en-US" altLang="zh-CN" dirty="0"/>
          </a:p>
          <a:p>
            <a:pPr eaLnBrk="1" hangingPunct="1"/>
            <a:r>
              <a:rPr lang="en-US" altLang="zh-CN" dirty="0"/>
              <a:t>Suitable for SSD (Solid State Disk)</a:t>
            </a:r>
            <a:endParaRPr lang="en-US" altLang="zh-CN"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a:t>Memory Dependability </a:t>
            </a:r>
            <a:endParaRPr lang="en-US" altLang="zh-CN"/>
          </a:p>
        </p:txBody>
      </p:sp>
      <p:sp>
        <p:nvSpPr>
          <p:cNvPr id="67587" name="Rectangle 3"/>
          <p:cNvSpPr>
            <a:spLocks noGrp="1" noChangeArrowheads="1"/>
          </p:cNvSpPr>
          <p:nvPr>
            <p:ph type="body" idx="1"/>
          </p:nvPr>
        </p:nvSpPr>
        <p:spPr/>
        <p:txBody>
          <a:bodyPr/>
          <a:lstStyle/>
          <a:p>
            <a:pPr eaLnBrk="1" hangingPunct="1"/>
            <a:r>
              <a:rPr lang="en-US" altLang="zh-CN" b="1" dirty="0"/>
              <a:t>Soft errors</a:t>
            </a:r>
            <a:r>
              <a:rPr lang="zh-CN" altLang="en-US" b="1" dirty="0"/>
              <a:t> </a:t>
            </a:r>
            <a:r>
              <a:rPr lang="en-US" altLang="zh-CN" b="1" dirty="0"/>
              <a:t>/</a:t>
            </a:r>
            <a:r>
              <a:rPr lang="zh-CN" altLang="en-US" b="1" dirty="0"/>
              <a:t> </a:t>
            </a:r>
            <a:r>
              <a:rPr lang="en-US" altLang="zh-CN" b="1" dirty="0">
                <a:sym typeface="+mn-ea"/>
              </a:rPr>
              <a:t>Transient faults</a:t>
            </a:r>
            <a:endParaRPr lang="en-US" altLang="zh-CN" b="1" dirty="0"/>
          </a:p>
          <a:p>
            <a:pPr eaLnBrk="1" hangingPunct="1">
              <a:buFontTx/>
              <a:buNone/>
            </a:pPr>
            <a:r>
              <a:rPr lang="en-US" altLang="zh-CN" b="1" dirty="0"/>
              <a:t>	</a:t>
            </a:r>
            <a:r>
              <a:rPr lang="en-US" altLang="zh-CN" dirty="0"/>
              <a:t>changes to a cell’s contents, not a change in the circuitry</a:t>
            </a:r>
            <a:endParaRPr lang="en-US" altLang="zh-CN" b="1" dirty="0"/>
          </a:p>
          <a:p>
            <a:pPr eaLnBrk="1" hangingPunct="1"/>
            <a:r>
              <a:rPr lang="en-US" altLang="zh-CN" b="1" dirty="0"/>
              <a:t>Hard errors / </a:t>
            </a:r>
            <a:r>
              <a:rPr lang="en-US" altLang="zh-CN" b="1" dirty="0">
                <a:sym typeface="+mn-ea"/>
              </a:rPr>
              <a:t>Permanent faults</a:t>
            </a:r>
            <a:br>
              <a:rPr lang="en-US" altLang="zh-CN" b="1" dirty="0">
                <a:sym typeface="+mn-ea"/>
              </a:rPr>
            </a:br>
            <a:r>
              <a:rPr lang="en-US" altLang="zh-CN" dirty="0"/>
              <a:t>permanent changes in the operation of one or more memory cells</a:t>
            </a:r>
            <a:endParaRPr lang="en-US" altLang="zh-CN" b="1" dirty="0"/>
          </a:p>
          <a:p>
            <a:pPr eaLnBrk="1" hangingPunct="1">
              <a:buFontTx/>
              <a:buNone/>
            </a:pPr>
            <a:endParaRPr lang="en-US" altLang="zh-CN"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4099"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p:cNvCxnSpPr/>
          <p:nvPr/>
        </p:nvCxnSpPr>
        <p:spPr>
          <a:xfrm>
            <a:off x="0" y="4800600"/>
            <a:ext cx="8458200" cy="1588"/>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0" y="5029200"/>
            <a:ext cx="84582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endParaRPr lang="en-US" altLang="zh-CN"/>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endParaRPr lang="en-US" altLang="zh-CN" dirty="0"/>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endParaRPr lang="en-US" altLang="zh-CN" dirty="0"/>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endParaRPr lang="en-US" altLang="zh-CN" b="1" dirty="0"/>
          </a:p>
          <a:p>
            <a:pPr eaLnBrk="1" hangingPunct="1">
              <a:lnSpc>
                <a:spcPct val="90000"/>
              </a:lnSpc>
              <a:buFontTx/>
              <a:buNone/>
            </a:pPr>
            <a:r>
              <a:rPr lang="en-US" altLang="zh-CN" b="1" dirty="0"/>
              <a:t>	</a:t>
            </a:r>
            <a:r>
              <a:rPr lang="en-US" altLang="zh-CN" dirty="0"/>
              <a:t>detect two errors and correct a single error with 8-bit overhead per 64 data bits</a:t>
            </a:r>
            <a:endParaRPr lang="en-US" altLang="zh-CN"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endParaRPr lang="en-US" altLang="zh-CN"/>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endParaRPr lang="en-US" altLang="zh-CN" dirty="0"/>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endParaRPr lang="en-US" altLang="zh-CN" dirty="0"/>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endParaRPr lang="en-US" altLang="zh-CN" b="1" dirty="0"/>
          </a:p>
          <a:p>
            <a:pPr eaLnBrk="1" hangingPunct="1">
              <a:lnSpc>
                <a:spcPct val="90000"/>
              </a:lnSpc>
              <a:buFontTx/>
              <a:buNone/>
            </a:pPr>
            <a:r>
              <a:rPr lang="en-US" altLang="zh-CN" b="1" dirty="0"/>
              <a:t>	</a:t>
            </a:r>
            <a:r>
              <a:rPr lang="en-US" altLang="zh-CN" dirty="0"/>
              <a:t>detect two errors and correct a single error with 8-bit overhead per 64 data bits</a:t>
            </a:r>
            <a:endParaRPr lang="en-US" altLang="zh-CN" dirty="0"/>
          </a:p>
          <a:p>
            <a:pPr eaLnBrk="1" hangingPunct="1">
              <a:lnSpc>
                <a:spcPct val="90000"/>
              </a:lnSpc>
              <a:buFontTx/>
              <a:buNone/>
            </a:pPr>
            <a:r>
              <a:rPr lang="en-US" altLang="zh-CN" b="1" dirty="0"/>
              <a:t>	</a:t>
            </a:r>
            <a:r>
              <a:rPr lang="en-US" altLang="zh-CN" dirty="0">
                <a:solidFill>
                  <a:srgbClr val="00B0F0"/>
                </a:solidFill>
              </a:rPr>
              <a:t>data loss if failure of single mem chip</a:t>
            </a:r>
            <a:endParaRPr lang="en-US" altLang="zh-CN" b="1" dirty="0">
              <a:solidFill>
                <a:srgbClr val="00B0F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endParaRPr lang="en-US" altLang="zh-CN"/>
          </a:p>
        </p:txBody>
      </p:sp>
      <p:sp>
        <p:nvSpPr>
          <p:cNvPr id="68611" name="Rectangle 3"/>
          <p:cNvSpPr>
            <a:spLocks noGrp="1" noChangeArrowheads="1"/>
          </p:cNvSpPr>
          <p:nvPr>
            <p:ph type="body" idx="1"/>
          </p:nvPr>
        </p:nvSpPr>
        <p:spPr>
          <a:xfrm>
            <a:off x="457200" y="1600200"/>
            <a:ext cx="8839200" cy="5257800"/>
          </a:xfrm>
        </p:spPr>
        <p:txBody>
          <a:bodyPr/>
          <a:lstStyle/>
          <a:p>
            <a:pPr eaLnBrk="1" hangingPunct="1">
              <a:lnSpc>
                <a:spcPct val="90000"/>
              </a:lnSpc>
              <a:buFontTx/>
              <a:buNone/>
            </a:pPr>
            <a:r>
              <a:rPr lang="en-US" altLang="zh-CN" dirty="0"/>
              <a:t>Error detection and fix</a:t>
            </a:r>
            <a:endParaRPr lang="en-US" altLang="zh-CN" dirty="0"/>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similar to RAID, distribute data and ECC across multiple memory chips;</a:t>
            </a:r>
            <a:endParaRPr lang="en-US" altLang="zh-CN" dirty="0"/>
          </a:p>
          <a:p>
            <a:pPr eaLnBrk="1" hangingPunct="1">
              <a:lnSpc>
                <a:spcPct val="90000"/>
              </a:lnSpc>
              <a:buFontTx/>
              <a:buNone/>
            </a:pPr>
            <a:r>
              <a:rPr lang="en-US" altLang="zh-CN" b="1" dirty="0"/>
              <a:t>	</a:t>
            </a:r>
            <a:r>
              <a:rPr lang="en-US" altLang="zh-CN" dirty="0"/>
              <a:t>handle multiple errors and complete failure of a single memory chip;</a:t>
            </a:r>
            <a:endParaRPr lang="en-US" altLang="zh-CN"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t>Memory Dependability</a:t>
            </a:r>
            <a:endParaRPr lang="en-US" altLang="zh-CN"/>
          </a:p>
        </p:txBody>
      </p:sp>
      <p:sp>
        <p:nvSpPr>
          <p:cNvPr id="69635" name="Rectangle 3"/>
          <p:cNvSpPr>
            <a:spLocks noGrp="1" noChangeArrowheads="1"/>
          </p:cNvSpPr>
          <p:nvPr>
            <p:ph type="body" idx="1"/>
          </p:nvPr>
        </p:nvSpPr>
        <p:spPr/>
        <p:txBody>
          <a:bodyPr/>
          <a:lstStyle/>
          <a:p>
            <a:pPr eaLnBrk="1" hangingPunct="1">
              <a:lnSpc>
                <a:spcPct val="90000"/>
              </a:lnSpc>
              <a:buFontTx/>
              <a:buNone/>
            </a:pPr>
            <a:r>
              <a:rPr lang="en-US" altLang="zh-CN" dirty="0"/>
              <a:t>Rates of unrecoverable errors in 3 </a:t>
            </a:r>
            <a:r>
              <a:rPr lang="en-US" altLang="zh-CN" dirty="0" err="1"/>
              <a:t>yrs</a:t>
            </a:r>
            <a:endParaRPr lang="en-US" altLang="zh-CN" dirty="0"/>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about 90,000, or one unrecoverable (undetected) failure every 17 mins</a:t>
            </a:r>
            <a:endParaRPr lang="en-US" altLang="zh-CN" b="1" dirty="0"/>
          </a:p>
          <a:p>
            <a:pPr eaLnBrk="1" hangingPunct="1">
              <a:lnSpc>
                <a:spcPct val="90000"/>
              </a:lnSpc>
            </a:pPr>
            <a:r>
              <a:rPr lang="en-US" altLang="zh-CN" b="1" dirty="0"/>
              <a:t>ECC only</a:t>
            </a:r>
            <a:endParaRPr lang="en-US" altLang="zh-CN" b="1" dirty="0"/>
          </a:p>
          <a:p>
            <a:pPr eaLnBrk="1" hangingPunct="1">
              <a:lnSpc>
                <a:spcPct val="90000"/>
              </a:lnSpc>
              <a:buFontTx/>
              <a:buNone/>
            </a:pPr>
            <a:r>
              <a:rPr lang="en-US" altLang="zh-CN" b="1" dirty="0"/>
              <a:t>	</a:t>
            </a:r>
            <a:r>
              <a:rPr lang="en-US" altLang="zh-CN" dirty="0"/>
              <a:t>about 3,500 or about one undetected or unrecoverable failure every 7.5 </a:t>
            </a:r>
            <a:r>
              <a:rPr lang="en-US" altLang="zh-CN" dirty="0" err="1"/>
              <a:t>hrs</a:t>
            </a:r>
            <a:endParaRPr lang="en-US" altLang="zh-CN" b="1" dirty="0"/>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about one undetected or unrecoverable failure every 2 months</a:t>
            </a:r>
            <a:endParaRPr lang="en-US" altLang="zh-CN" b="1" dirty="0"/>
          </a:p>
        </p:txBody>
      </p:sp>
      <p:sp>
        <p:nvSpPr>
          <p:cNvPr id="4" name="Rectangle 3"/>
          <p:cNvSpPr txBox="1">
            <a:spLocks noChangeArrowheads="1"/>
          </p:cNvSpPr>
          <p:nvPr/>
        </p:nvSpPr>
        <p:spPr bwMode="auto">
          <a:xfrm>
            <a:off x="0" y="1177594"/>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ctr" eaLnBrk="1" hangingPunct="1">
              <a:lnSpc>
                <a:spcPct val="90000"/>
              </a:lnSpc>
              <a:buFontTx/>
              <a:buNone/>
            </a:pPr>
            <a:r>
              <a:rPr lang="en-US" altLang="zh-CN" kern="0" dirty="0">
                <a:solidFill>
                  <a:srgbClr val="00B0F0"/>
                </a:solidFill>
              </a:rPr>
              <a:t>10000-processor server w/ 4 GiB/processor:</a:t>
            </a:r>
            <a:endParaRPr lang="en-US" altLang="zh-CN" b="1" kern="0" dirty="0">
              <a:solidFill>
                <a:srgbClr val="00B0F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endParaRPr lang="en-US" altLang="zh-CN"/>
          </a:p>
        </p:txBody>
      </p:sp>
      <p:pic>
        <p:nvPicPr>
          <p:cNvPr id="43011"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59436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endParaRPr lang="zh-CN" altLang="en-US" sz="6000" b="1" dirty="0">
              <a:solidFill>
                <a:srgbClr val="00FF00"/>
              </a:solidFill>
              <a:latin typeface="华文琥珀" panose="02010800040101010101" pitchFamily="2" charset="-122"/>
              <a:ea typeface="华文琥珀" panose="0201080004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t>Optimization</a:t>
            </a:r>
            <a:endParaRPr lang="en-US" altLang="zh-CN" dirty="0"/>
          </a:p>
        </p:txBody>
      </p:sp>
      <p:pic>
        <p:nvPicPr>
          <p:cNvPr id="44035"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2895600" y="144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6000" b="1" dirty="0">
                <a:solidFill>
                  <a:srgbClr val="FFC000"/>
                </a:solidFill>
                <a:latin typeface="Verdana" panose="020B0604030504040204" pitchFamily="34" charset="0"/>
              </a:rPr>
              <a:t>?</a:t>
            </a:r>
            <a:endParaRPr lang="en-US" altLang="zh-CN" sz="6000" b="1" dirty="0">
              <a:solidFill>
                <a:srgbClr val="FFC000"/>
              </a:solidFill>
              <a:latin typeface="Verdana" panose="020B060403050404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Cache Performance</a:t>
            </a:r>
            <a:endParaRPr lang="en-US" altLang="zh-CN"/>
          </a:p>
        </p:txBody>
      </p:sp>
      <p:sp>
        <p:nvSpPr>
          <p:cNvPr id="13315"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chemeClr val="tx2"/>
                </a:solidFill>
                <a:latin typeface="Verdana" panose="020B0604030504040204" pitchFamily="34" charset="0"/>
              </a:rPr>
              <a:t>Average Memory Access Time =</a:t>
            </a:r>
            <a:br>
              <a:rPr lang="en-US" altLang="zh-CN" sz="4000" b="1">
                <a:solidFill>
                  <a:schemeClr val="tx2"/>
                </a:solidFill>
                <a:latin typeface="Verdana" panose="020B0604030504040204" pitchFamily="34" charset="0"/>
              </a:rPr>
            </a:br>
            <a:r>
              <a:rPr lang="en-US" altLang="zh-CN" sz="3200" b="1">
                <a:solidFill>
                  <a:schemeClr val="tx2"/>
                </a:solidFill>
                <a:latin typeface="Verdana" panose="020B0604030504040204" pitchFamily="34" charset="0"/>
              </a:rPr>
              <a:t>Hit Time + Miss Rate x Miss Penalty</a:t>
            </a:r>
            <a:endParaRPr lang="en-US" altLang="zh-CN" sz="3200" b="1">
              <a:solidFill>
                <a:schemeClr val="tx2"/>
              </a:solidFill>
              <a:latin typeface="Verdan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six basic optimizations</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4000" dirty="0"/>
              <a:t>Six Basic Cache Optimizations</a:t>
            </a:r>
            <a:endParaRPr lang="en-US" altLang="zh-CN" sz="4000" dirty="0"/>
          </a:p>
        </p:txBody>
      </p:sp>
      <p:sp>
        <p:nvSpPr>
          <p:cNvPr id="15363" name="Rectangle 3"/>
          <p:cNvSpPr>
            <a:spLocks noGrp="1" noChangeArrowheads="1"/>
          </p:cNvSpPr>
          <p:nvPr>
            <p:ph type="body" idx="1"/>
          </p:nvPr>
        </p:nvSpPr>
        <p:spPr/>
        <p:txBody>
          <a:bodyPr/>
          <a:lstStyle/>
          <a:p>
            <a:pPr eaLnBrk="1" hangingPunct="1">
              <a:lnSpc>
                <a:spcPct val="90000"/>
              </a:lnSpc>
            </a:pPr>
            <a:r>
              <a:rPr lang="en-US" altLang="zh-CN" sz="2800" b="1"/>
              <a:t>1. larger block size</a:t>
            </a:r>
            <a:r>
              <a:rPr lang="en-US" altLang="zh-CN" sz="2400" b="1"/>
              <a:t> </a:t>
            </a:r>
            <a:endParaRPr lang="en-US" altLang="zh-CN" sz="2400" b="1"/>
          </a:p>
          <a:p>
            <a:pPr eaLnBrk="1" hangingPunct="1">
              <a:lnSpc>
                <a:spcPct val="90000"/>
              </a:lnSpc>
              <a:buFontTx/>
              <a:buNone/>
            </a:pPr>
            <a:r>
              <a:rPr lang="en-US" altLang="zh-CN" sz="2400" b="1"/>
              <a:t>	</a:t>
            </a:r>
            <a:r>
              <a:rPr lang="en-US" altLang="zh-CN" sz="2400"/>
              <a:t>reduce miss rate; --- </a:t>
            </a:r>
            <a:r>
              <a:rPr lang="en-US" altLang="zh-CN" sz="2400" i="1"/>
              <a:t>spatial locality;</a:t>
            </a:r>
            <a:endParaRPr lang="en-US" altLang="zh-CN" sz="2400" i="1"/>
          </a:p>
          <a:p>
            <a:pPr eaLnBrk="1" hangingPunct="1">
              <a:lnSpc>
                <a:spcPct val="90000"/>
              </a:lnSpc>
              <a:buFontTx/>
              <a:buNone/>
            </a:pPr>
            <a:r>
              <a:rPr lang="en-US" altLang="zh-CN" sz="2400" i="1"/>
              <a:t>	</a:t>
            </a:r>
            <a:r>
              <a:rPr lang="en-US" altLang="zh-CN" sz="2400"/>
              <a:t>reduce static power; ---</a:t>
            </a:r>
            <a:r>
              <a:rPr lang="en-US" altLang="zh-CN" sz="2400" i="1"/>
              <a:t> lower tag #;</a:t>
            </a:r>
            <a:endParaRPr lang="en-US" altLang="zh-CN" sz="2400"/>
          </a:p>
          <a:p>
            <a:pPr eaLnBrk="1" hangingPunct="1">
              <a:lnSpc>
                <a:spcPct val="90000"/>
              </a:lnSpc>
              <a:buFontTx/>
              <a:buNone/>
            </a:pPr>
            <a:r>
              <a:rPr lang="en-US" altLang="zh-CN" sz="2400"/>
              <a:t>	increase miss penalty, capacity/conflict misses;</a:t>
            </a:r>
            <a:endParaRPr lang="en-US" altLang="zh-CN" sz="2400"/>
          </a:p>
          <a:p>
            <a:pPr eaLnBrk="1" hangingPunct="1">
              <a:lnSpc>
                <a:spcPct val="90000"/>
              </a:lnSpc>
            </a:pPr>
            <a:r>
              <a:rPr lang="en-US" altLang="zh-CN" sz="2800" b="1"/>
              <a:t>2. bigger caches</a:t>
            </a:r>
            <a:endParaRPr lang="en-US" altLang="zh-CN" sz="2800" b="1"/>
          </a:p>
          <a:p>
            <a:pPr eaLnBrk="1" hangingPunct="1">
              <a:lnSpc>
                <a:spcPct val="90000"/>
              </a:lnSpc>
              <a:buFontTx/>
              <a:buNone/>
            </a:pPr>
            <a:r>
              <a:rPr lang="en-US" altLang="zh-CN" sz="2400" b="1"/>
              <a:t>	</a:t>
            </a:r>
            <a:r>
              <a:rPr lang="en-US" altLang="zh-CN" sz="2400"/>
              <a:t>reduce miss rate; --- </a:t>
            </a:r>
            <a:r>
              <a:rPr lang="en-US" altLang="zh-CN" sz="2400" i="1"/>
              <a:t>capacity misses</a:t>
            </a:r>
            <a:endParaRPr lang="en-US" altLang="zh-CN" sz="2400"/>
          </a:p>
          <a:p>
            <a:pPr eaLnBrk="1" hangingPunct="1">
              <a:lnSpc>
                <a:spcPct val="90000"/>
              </a:lnSpc>
              <a:buFontTx/>
              <a:buNone/>
            </a:pPr>
            <a:r>
              <a:rPr lang="en-US" altLang="zh-CN" sz="2400"/>
              <a:t>	increase hit time;</a:t>
            </a:r>
            <a:endParaRPr lang="en-US" altLang="zh-CN" sz="2400"/>
          </a:p>
          <a:p>
            <a:pPr eaLnBrk="1" hangingPunct="1">
              <a:lnSpc>
                <a:spcPct val="90000"/>
              </a:lnSpc>
              <a:buFontTx/>
              <a:buNone/>
            </a:pPr>
            <a:r>
              <a:rPr lang="en-US" altLang="zh-CN" sz="2400"/>
              <a:t>	increase cost and (static &amp; dynamic) power;</a:t>
            </a:r>
            <a:endParaRPr lang="en-US" altLang="zh-CN" sz="2400" b="1"/>
          </a:p>
          <a:p>
            <a:pPr eaLnBrk="1" hangingPunct="1">
              <a:lnSpc>
                <a:spcPct val="90000"/>
              </a:lnSpc>
            </a:pPr>
            <a:r>
              <a:rPr lang="en-US" altLang="zh-CN" sz="2800" b="1"/>
              <a:t>3. higher associativity </a:t>
            </a:r>
            <a:endParaRPr lang="en-US" altLang="zh-CN" sz="2800" b="1"/>
          </a:p>
          <a:p>
            <a:pPr eaLnBrk="1" hangingPunct="1">
              <a:lnSpc>
                <a:spcPct val="90000"/>
              </a:lnSpc>
              <a:buFontTx/>
              <a:buNone/>
            </a:pPr>
            <a:r>
              <a:rPr lang="en-US" altLang="zh-CN" sz="2400" b="1"/>
              <a:t>	</a:t>
            </a:r>
            <a:r>
              <a:rPr lang="en-US" altLang="zh-CN" sz="2400"/>
              <a:t>reduce miss rate; --- </a:t>
            </a:r>
            <a:r>
              <a:rPr lang="en-US" altLang="zh-CN" sz="2400" i="1"/>
              <a:t>of conflict misses;</a:t>
            </a:r>
            <a:endParaRPr lang="en-US" altLang="zh-CN" sz="2400" i="1"/>
          </a:p>
          <a:p>
            <a:pPr eaLnBrk="1" hangingPunct="1">
              <a:lnSpc>
                <a:spcPct val="90000"/>
              </a:lnSpc>
              <a:buFontTx/>
              <a:buNone/>
            </a:pPr>
            <a:r>
              <a:rPr lang="en-US" altLang="zh-CN" sz="2400" i="1"/>
              <a:t>	</a:t>
            </a:r>
            <a:r>
              <a:rPr lang="en-US" altLang="zh-CN" sz="2400"/>
              <a:t>increase hit time;</a:t>
            </a:r>
            <a:endParaRPr lang="en-US" altLang="zh-CN" sz="2400"/>
          </a:p>
          <a:p>
            <a:pPr eaLnBrk="1" hangingPunct="1">
              <a:lnSpc>
                <a:spcPct val="90000"/>
              </a:lnSpc>
              <a:buFontTx/>
              <a:buNone/>
            </a:pPr>
            <a:r>
              <a:rPr lang="en-US" altLang="zh-CN" sz="2400"/>
              <a:t>	increase power;</a:t>
            </a:r>
            <a:endParaRPr lang="en-US" altLang="zh-CN"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a:t>Six Basic Cache Optimizations</a:t>
            </a:r>
            <a:endParaRPr lang="en-US" altLang="zh-CN" sz="4000"/>
          </a:p>
        </p:txBody>
      </p:sp>
      <p:sp>
        <p:nvSpPr>
          <p:cNvPr id="16387" name="Rectangle 3"/>
          <p:cNvSpPr>
            <a:spLocks noGrp="1" noChangeArrowheads="1"/>
          </p:cNvSpPr>
          <p:nvPr>
            <p:ph type="body" idx="1"/>
          </p:nvPr>
        </p:nvSpPr>
        <p:spPr/>
        <p:txBody>
          <a:bodyPr/>
          <a:lstStyle/>
          <a:p>
            <a:pPr eaLnBrk="1" hangingPunct="1">
              <a:lnSpc>
                <a:spcPct val="90000"/>
              </a:lnSpc>
            </a:pPr>
            <a:r>
              <a:rPr lang="en-US" altLang="zh-CN" b="1"/>
              <a:t>4. multilevel caches</a:t>
            </a:r>
            <a:endParaRPr lang="en-US" altLang="zh-CN" b="1"/>
          </a:p>
          <a:p>
            <a:pPr eaLnBrk="1" hangingPunct="1">
              <a:lnSpc>
                <a:spcPct val="90000"/>
              </a:lnSpc>
              <a:buFontTx/>
              <a:buNone/>
            </a:pPr>
            <a:r>
              <a:rPr lang="en-US" altLang="zh-CN"/>
              <a:t>	reduce miss penalty;</a:t>
            </a:r>
            <a:endParaRPr lang="en-US" altLang="zh-CN"/>
          </a:p>
          <a:p>
            <a:pPr eaLnBrk="1" hangingPunct="1">
              <a:lnSpc>
                <a:spcPct val="90000"/>
              </a:lnSpc>
              <a:buFontTx/>
              <a:buNone/>
            </a:pPr>
            <a:r>
              <a:rPr lang="en-US" altLang="zh-CN"/>
              <a:t>	reduce power;</a:t>
            </a:r>
            <a:endParaRPr lang="en-US" altLang="zh-CN"/>
          </a:p>
          <a:p>
            <a:pPr eaLnBrk="1" hangingPunct="1">
              <a:lnSpc>
                <a:spcPct val="90000"/>
              </a:lnSpc>
              <a:buFontTx/>
              <a:buNone/>
            </a:pPr>
            <a:r>
              <a:rPr lang="en-US" altLang="zh-CN"/>
              <a:t>average memory access time =</a:t>
            </a:r>
            <a:endParaRPr lang="en-US" altLang="zh-CN"/>
          </a:p>
          <a:p>
            <a:pPr eaLnBrk="1" hangingPunct="1">
              <a:lnSpc>
                <a:spcPct val="90000"/>
              </a:lnSpc>
              <a:buFontTx/>
              <a:buNone/>
            </a:pPr>
            <a:r>
              <a:rPr lang="en-US" altLang="zh-CN"/>
              <a:t>Hit time</a:t>
            </a:r>
            <a:r>
              <a:rPr lang="en-US" altLang="zh-CN" baseline="-25000"/>
              <a:t>L1</a:t>
            </a:r>
            <a:r>
              <a:rPr lang="en-US" altLang="zh-CN"/>
              <a:t> + Miss rate</a:t>
            </a:r>
            <a:r>
              <a:rPr lang="en-US" altLang="zh-CN" baseline="-25000"/>
              <a:t>L1</a:t>
            </a:r>
            <a:r>
              <a:rPr lang="en-US" altLang="zh-CN"/>
              <a:t> x</a:t>
            </a:r>
            <a:endParaRPr lang="en-US" altLang="zh-CN"/>
          </a:p>
          <a:p>
            <a:pPr eaLnBrk="1" hangingPunct="1">
              <a:lnSpc>
                <a:spcPct val="90000"/>
              </a:lnSpc>
              <a:buFontTx/>
              <a:buNone/>
            </a:pPr>
            <a:r>
              <a:rPr lang="en-US" altLang="zh-CN"/>
              <a:t>(Hit time</a:t>
            </a:r>
            <a:r>
              <a:rPr lang="en-US" altLang="zh-CN" baseline="-25000"/>
              <a:t>L2</a:t>
            </a:r>
            <a:r>
              <a:rPr lang="en-US" altLang="zh-CN"/>
              <a:t> + Miss rate</a:t>
            </a:r>
            <a:r>
              <a:rPr lang="en-US" altLang="zh-CN" baseline="-25000"/>
              <a:t>L2</a:t>
            </a:r>
            <a:r>
              <a:rPr lang="en-US" altLang="zh-CN"/>
              <a:t> x Miss penalty</a:t>
            </a:r>
            <a:r>
              <a:rPr lang="en-US" altLang="zh-CN" baseline="-25000"/>
              <a:t>L2</a:t>
            </a:r>
            <a:r>
              <a:rPr lang="en-US" altLang="zh-CN"/>
              <a:t>)</a:t>
            </a:r>
            <a:endParaRPr lang="en-US" altLang="zh-CN" b="1"/>
          </a:p>
          <a:p>
            <a:pPr eaLnBrk="1" hangingPunct="1">
              <a:lnSpc>
                <a:spcPct val="90000"/>
              </a:lnSpc>
            </a:pPr>
            <a:r>
              <a:rPr lang="en-US" altLang="zh-CN" b="1"/>
              <a:t>5. giving priority to read misses over writes</a:t>
            </a:r>
            <a:endParaRPr lang="en-US" altLang="zh-CN" b="1"/>
          </a:p>
          <a:p>
            <a:pPr eaLnBrk="1" hangingPunct="1">
              <a:lnSpc>
                <a:spcPct val="90000"/>
              </a:lnSpc>
              <a:buFontTx/>
              <a:buNone/>
            </a:pPr>
            <a:r>
              <a:rPr lang="en-US" altLang="zh-CN" b="1"/>
              <a:t>	</a:t>
            </a:r>
            <a:r>
              <a:rPr lang="en-US" altLang="zh-CN"/>
              <a:t>reduce miss penalty;</a:t>
            </a:r>
            <a:endParaRPr lang="en-US" altLang="zh-CN"/>
          </a:p>
          <a:p>
            <a:pPr eaLnBrk="1" hangingPunct="1">
              <a:lnSpc>
                <a:spcPct val="90000"/>
              </a:lnSpc>
              <a:buFontTx/>
              <a:buNone/>
            </a:pPr>
            <a:r>
              <a:rPr lang="en-US" altLang="zh-CN" b="1"/>
              <a:t>	</a:t>
            </a:r>
            <a:r>
              <a:rPr lang="en-US" altLang="zh-CN"/>
              <a:t>introduce write buffer;</a:t>
            </a:r>
            <a:r>
              <a:rPr lang="en-US" altLang="zh-CN" b="1"/>
              <a:t>	</a:t>
            </a:r>
            <a:endParaRPr lang="en-US" altLang="zh-CN"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881244" y="5029200"/>
            <a:ext cx="1800112" cy="1755775"/>
          </a:xfrm>
          <a:prstGeom prst="rect">
            <a:avLst/>
          </a:prstGeom>
        </p:spPr>
      </p:pic>
      <p:sp>
        <p:nvSpPr>
          <p:cNvPr id="5122"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5123" name="Picture 3" descr="memhiera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等腰三角形 4"/>
          <p:cNvSpPr/>
          <p:nvPr/>
        </p:nvSpPr>
        <p:spPr>
          <a:xfrm>
            <a:off x="990600" y="3657600"/>
            <a:ext cx="3581400" cy="3200400"/>
          </a:xfrm>
          <a:prstGeom prst="triangl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6"/>
          <p:cNvSpPr txBox="1">
            <a:spLocks noChangeArrowheads="1"/>
          </p:cNvSpPr>
          <p:nvPr/>
        </p:nvSpPr>
        <p:spPr bwMode="auto">
          <a:xfrm>
            <a:off x="4572000" y="6211888"/>
            <a:ext cx="1517650" cy="646112"/>
          </a:xfrm>
          <a:prstGeom prst="rect">
            <a:avLst/>
          </a:prstGeom>
          <a:noFill/>
          <a:ln w="9525">
            <a:noFill/>
            <a:miter lim="800000"/>
          </a:ln>
        </p:spPr>
        <p:txBody>
          <a:bodyPr wrap="none">
            <a:spAutoFit/>
          </a:bodyPr>
          <a:lstStyle/>
          <a:p>
            <a:pPr>
              <a:defRPr/>
            </a:pPr>
            <a:r>
              <a:rPr lang="en-US" altLang="zh-CN" sz="3600" dirty="0">
                <a:latin typeface="+mn-lt"/>
              </a:rPr>
              <a:t>faster</a:t>
            </a:r>
            <a:endParaRPr lang="zh-CN" altLang="en-US" sz="3600" dirty="0">
              <a:latin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a:t>Six Basic Cache Optimizations</a:t>
            </a:r>
            <a:endParaRPr lang="en-US" altLang="zh-CN" sz="4000"/>
          </a:p>
        </p:txBody>
      </p:sp>
      <p:sp>
        <p:nvSpPr>
          <p:cNvPr id="17411" name="Rectangle 3"/>
          <p:cNvSpPr>
            <a:spLocks noGrp="1" noChangeArrowheads="1"/>
          </p:cNvSpPr>
          <p:nvPr>
            <p:ph type="body" idx="1"/>
          </p:nvPr>
        </p:nvSpPr>
        <p:spPr/>
        <p:txBody>
          <a:bodyPr/>
          <a:lstStyle/>
          <a:p>
            <a:pPr eaLnBrk="1" hangingPunct="1"/>
            <a:r>
              <a:rPr lang="en-US" altLang="zh-CN" b="1"/>
              <a:t>6. avoiding address translation during indexing of the cache</a:t>
            </a:r>
            <a:endParaRPr lang="en-US" altLang="zh-CN" b="1"/>
          </a:p>
          <a:p>
            <a:pPr eaLnBrk="1" hangingPunct="1">
              <a:buFontTx/>
              <a:buNone/>
            </a:pPr>
            <a:r>
              <a:rPr lang="en-US" altLang="zh-CN"/>
              <a:t>	reduce hit time;</a:t>
            </a:r>
            <a:endParaRPr lang="en-US" altLang="zh-CN"/>
          </a:p>
          <a:p>
            <a:pPr eaLnBrk="1" hangingPunct="1">
              <a:buFontTx/>
              <a:buNone/>
            </a:pPr>
            <a:r>
              <a:rPr lang="en-US" altLang="zh-CN"/>
              <a:t>	use page offset to index cache;</a:t>
            </a:r>
            <a:endParaRPr lang="en-US" altLang="zh-CN"/>
          </a:p>
          <a:p>
            <a:pPr eaLnBrk="1" hangingPunct="1">
              <a:buFontTx/>
              <a:buNone/>
            </a:pPr>
            <a:r>
              <a:rPr lang="en-US" altLang="zh-CN"/>
              <a:t>	</a:t>
            </a:r>
            <a:r>
              <a:rPr lang="en-US" altLang="zh-CN" b="1"/>
              <a:t>virtually indexed, physically tagged</a:t>
            </a:r>
            <a:r>
              <a:rPr lang="en-US" altLang="zh-CN"/>
              <a:t>;</a:t>
            </a:r>
            <a:endParaRPr lang="en-US" altLang="zh-CN"/>
          </a:p>
          <a:p>
            <a:pPr eaLnBrk="1" hangingPunct="1">
              <a:buFontTx/>
              <a:buNone/>
            </a:pPr>
            <a:r>
              <a:rPr lang="en-US" altLang="zh-CN" b="1"/>
              <a:t>	</a:t>
            </a:r>
            <a:r>
              <a:rPr lang="en-US" altLang="zh-CN"/>
              <a:t>(indexing cache while querying TLB)</a:t>
            </a:r>
            <a:endParaRPr lang="en-US" altLang="zh-CN" b="1"/>
          </a:p>
        </p:txBody>
      </p:sp>
      <p:pic>
        <p:nvPicPr>
          <p:cNvPr id="2" name="Picture 1"/>
          <p:cNvPicPr>
            <a:picLocks noChangeAspect="1"/>
          </p:cNvPicPr>
          <p:nvPr/>
        </p:nvPicPr>
        <p:blipFill>
          <a:blip r:embed="rId1"/>
          <a:stretch>
            <a:fillRect/>
          </a:stretch>
        </p:blipFill>
        <p:spPr>
          <a:xfrm>
            <a:off x="1327150" y="5105400"/>
            <a:ext cx="6489700" cy="13081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virtualmemca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endParaRPr lang="en-US" altLang="zh-CN"/>
          </a:p>
        </p:txBody>
      </p:sp>
      <p:sp>
        <p:nvSpPr>
          <p:cNvPr id="8" name="Rectangle 2"/>
          <p:cNvSpPr txBox="1">
            <a:spLocks noChangeArrowheads="1"/>
          </p:cNvSpPr>
          <p:nvPr/>
        </p:nvSpPr>
        <p:spPr bwMode="auto">
          <a:xfrm>
            <a:off x="0" y="3505200"/>
            <a:ext cx="9144000" cy="2362200"/>
          </a:xfrm>
          <a:prstGeom prst="rect">
            <a:avLst/>
          </a:prstGeom>
          <a:noFill/>
          <a:ln w="9525">
            <a:noFill/>
            <a:miter lim="800000"/>
          </a:ln>
        </p:spPr>
        <p:txBody>
          <a:bodyPr anchor="ctr"/>
          <a:lstStyle/>
          <a:p>
            <a:pPr>
              <a:defRPr/>
            </a:pPr>
            <a:r>
              <a:rPr lang="en-US" altLang="zh-CN" sz="2000" kern="0" dirty="0">
                <a:solidFill>
                  <a:schemeClr val="tx2"/>
                </a:solidFill>
                <a:latin typeface="+mj-lt"/>
                <a:ea typeface="+mj-ea"/>
                <a:cs typeface="+mj-cs"/>
              </a:rPr>
              <a:t>64-bit virtual address</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41-bit physical address</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page size: 8KB</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two-level direct-mapped caches</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64-byte blocks</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L1: 8KB</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L2: 4MB</a:t>
            </a:r>
            <a:endParaRPr lang="en-US" altLang="zh-CN" sz="2000" kern="0" dirty="0">
              <a:solidFill>
                <a:schemeClr val="tx2"/>
              </a:solidFill>
              <a:latin typeface="+mj-lt"/>
              <a:ea typeface="+mj-ea"/>
              <a:cs typeface="+mj-cs"/>
            </a:endParaRPr>
          </a:p>
          <a:p>
            <a:pPr>
              <a:defRPr/>
            </a:pPr>
            <a:r>
              <a:rPr lang="en-US" altLang="zh-CN" sz="2000" kern="0" dirty="0">
                <a:solidFill>
                  <a:schemeClr val="tx2"/>
                </a:solidFill>
                <a:latin typeface="+mj-lt"/>
                <a:ea typeface="+mj-ea"/>
                <a:cs typeface="+mj-cs"/>
              </a:rPr>
              <a:t>TLB 256 entries</a:t>
            </a:r>
            <a:endParaRPr lang="en-US" altLang="zh-CN" sz="2000" kern="0" dirty="0">
              <a:solidFill>
                <a:schemeClr val="tx2"/>
              </a:solidFill>
              <a:latin typeface="+mj-lt"/>
              <a:ea typeface="+mj-ea"/>
              <a:cs typeface="+mj-cs"/>
            </a:endParaRPr>
          </a:p>
        </p:txBody>
      </p:sp>
      <p:sp>
        <p:nvSpPr>
          <p:cNvPr id="5" name="TextBox 6"/>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28</a:t>
            </a:r>
            <a:endParaRPr lang="zh-CN" altLang="en-US" sz="1800" dirty="0">
              <a:latin typeface="Arial" panose="020B0604020202020204" pitchFamily="34" charset="0"/>
            </a:endParaRPr>
          </a:p>
        </p:txBody>
      </p:sp>
      <p:sp>
        <p:nvSpPr>
          <p:cNvPr id="6" name="椭圆 8"/>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rgbClr val="00FF00"/>
                </a:solidFill>
              </a:rPr>
              <a:t>Miss Rate</a:t>
            </a:r>
            <a:r>
              <a:rPr lang="en-US" altLang="zh-CN" sz="3200"/>
              <a:t> x Miss Penalty</a:t>
            </a:r>
            <a:endParaRPr lang="en-US" altLang="zh-CN" sz="3200"/>
          </a:p>
        </p:txBody>
      </p:sp>
      <p:sp>
        <p:nvSpPr>
          <p:cNvPr id="161794" name="Line 3"/>
          <p:cNvSpPr>
            <a:spLocks noChangeShapeType="1"/>
          </p:cNvSpPr>
          <p:nvPr/>
        </p:nvSpPr>
        <p:spPr bwMode="auto">
          <a:xfrm>
            <a:off x="8229600" y="29718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1795" name="Line 4"/>
          <p:cNvSpPr>
            <a:spLocks noChangeShapeType="1"/>
          </p:cNvSpPr>
          <p:nvPr/>
        </p:nvSpPr>
        <p:spPr bwMode="auto">
          <a:xfrm>
            <a:off x="2971800" y="3581400"/>
            <a:ext cx="0" cy="2438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1796" name="Text Box 6"/>
          <p:cNvSpPr txBox="1">
            <a:spLocks noChangeArrowheads="1"/>
          </p:cNvSpPr>
          <p:nvPr/>
        </p:nvSpPr>
        <p:spPr bwMode="auto">
          <a:xfrm>
            <a:off x="2971800" y="4038600"/>
            <a:ext cx="3962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Larger block size;</a:t>
            </a:r>
            <a:endParaRPr lang="en-US" altLang="zh-CN" sz="2800"/>
          </a:p>
          <a:p>
            <a:pPr eaLnBrk="1" hangingPunct="1">
              <a:spcBef>
                <a:spcPct val="50000"/>
              </a:spcBef>
              <a:buFontTx/>
              <a:buNone/>
            </a:pPr>
            <a:r>
              <a:rPr lang="en-US" altLang="zh-CN" sz="2800"/>
              <a:t>Larger cache size;</a:t>
            </a:r>
            <a:endParaRPr lang="en-US" altLang="zh-CN" sz="2800"/>
          </a:p>
          <a:p>
            <a:pPr eaLnBrk="1" hangingPunct="1">
              <a:spcBef>
                <a:spcPct val="50000"/>
              </a:spcBef>
              <a:buFontTx/>
              <a:buNone/>
            </a:pPr>
            <a:r>
              <a:rPr lang="en-US" altLang="zh-CN" sz="2800"/>
              <a:t>Higher associativity;</a:t>
            </a:r>
            <a:endParaRPr lang="en-US" altLang="zh-CN"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en-US" altLang="zh-CN"/>
              <a:t>Root Causes of Miss Rates</a:t>
            </a:r>
            <a:endParaRPr lang="en-US" altLang="zh-CN"/>
          </a:p>
        </p:txBody>
      </p:sp>
      <p:sp>
        <p:nvSpPr>
          <p:cNvPr id="162818" name="Rectangle 3"/>
          <p:cNvSpPr>
            <a:spLocks noGrp="1" noChangeArrowheads="1"/>
          </p:cNvSpPr>
          <p:nvPr>
            <p:ph type="body" idx="1"/>
          </p:nvPr>
        </p:nvSpPr>
        <p:spPr/>
        <p:txBody>
          <a:bodyPr/>
          <a:lstStyle/>
          <a:p>
            <a:pPr eaLnBrk="1" hangingPunct="1">
              <a:lnSpc>
                <a:spcPct val="90000"/>
              </a:lnSpc>
            </a:pPr>
            <a:r>
              <a:rPr lang="en-US" altLang="zh-CN" b="1"/>
              <a:t>Compulsory: </a:t>
            </a:r>
            <a:endParaRPr lang="en-US" altLang="zh-CN" b="1"/>
          </a:p>
          <a:p>
            <a:pPr eaLnBrk="1" hangingPunct="1">
              <a:lnSpc>
                <a:spcPct val="90000"/>
              </a:lnSpc>
              <a:buFontTx/>
              <a:buNone/>
            </a:pPr>
            <a:r>
              <a:rPr lang="en-US" altLang="zh-CN"/>
              <a:t>	cold-start/first-reference misses;</a:t>
            </a:r>
            <a:endParaRPr lang="en-US" altLang="zh-CN" b="1"/>
          </a:p>
          <a:p>
            <a:pPr eaLnBrk="1" hangingPunct="1">
              <a:lnSpc>
                <a:spcPct val="90000"/>
              </a:lnSpc>
            </a:pPr>
            <a:r>
              <a:rPr lang="en-US" altLang="zh-CN" b="1"/>
              <a:t>Capacity</a:t>
            </a:r>
            <a:endParaRPr lang="en-US" altLang="zh-CN" b="1"/>
          </a:p>
          <a:p>
            <a:pPr eaLnBrk="1" hangingPunct="1">
              <a:lnSpc>
                <a:spcPct val="90000"/>
              </a:lnSpc>
              <a:buFontTx/>
              <a:buNone/>
            </a:pPr>
            <a:r>
              <a:rPr lang="en-US" altLang="zh-CN" b="1"/>
              <a:t>	</a:t>
            </a:r>
            <a:r>
              <a:rPr lang="en-US" altLang="zh-CN"/>
              <a:t>cache size limit;</a:t>
            </a:r>
            <a:endParaRPr lang="en-US" altLang="zh-CN"/>
          </a:p>
          <a:p>
            <a:pPr eaLnBrk="1" hangingPunct="1">
              <a:lnSpc>
                <a:spcPct val="90000"/>
              </a:lnSpc>
              <a:buFontTx/>
              <a:buNone/>
            </a:pPr>
            <a:r>
              <a:rPr lang="en-US" altLang="zh-CN"/>
              <a:t>	blocks discarded and later retrieved;</a:t>
            </a:r>
            <a:endParaRPr lang="en-US" altLang="zh-CN" b="1"/>
          </a:p>
          <a:p>
            <a:pPr eaLnBrk="1" hangingPunct="1">
              <a:lnSpc>
                <a:spcPct val="90000"/>
              </a:lnSpc>
            </a:pPr>
            <a:r>
              <a:rPr lang="en-US" altLang="zh-CN" b="1"/>
              <a:t>Conflict</a:t>
            </a:r>
            <a:endParaRPr lang="en-US" altLang="zh-CN" b="1"/>
          </a:p>
          <a:p>
            <a:pPr eaLnBrk="1" hangingPunct="1">
              <a:lnSpc>
                <a:spcPct val="90000"/>
              </a:lnSpc>
              <a:buFontTx/>
              <a:buNone/>
            </a:pPr>
            <a:r>
              <a:rPr lang="en-US" altLang="zh-CN" b="1"/>
              <a:t>	</a:t>
            </a:r>
            <a:r>
              <a:rPr lang="en-US" altLang="zh-CN"/>
              <a:t>collision misses: associativity</a:t>
            </a:r>
            <a:endParaRPr lang="en-US" altLang="zh-CN"/>
          </a:p>
          <a:p>
            <a:pPr eaLnBrk="1" hangingPunct="1">
              <a:lnSpc>
                <a:spcPct val="90000"/>
              </a:lnSpc>
              <a:buFontTx/>
              <a:buNone/>
            </a:pPr>
            <a:r>
              <a:rPr lang="en-US" altLang="zh-CN"/>
              <a:t>	direct mapped or set associative cache; </a:t>
            </a:r>
            <a:endParaRPr lang="en-US" altLang="zh-CN"/>
          </a:p>
          <a:p>
            <a:pPr eaLnBrk="1" hangingPunct="1">
              <a:lnSpc>
                <a:spcPct val="90000"/>
              </a:lnSpc>
              <a:buFontTx/>
              <a:buNone/>
            </a:pPr>
            <a:r>
              <a:rPr lang="en-US" altLang="zh-CN"/>
              <a:t>	a block discarded and later retrieved in a set;</a:t>
            </a:r>
            <a:endParaRPr lang="en-US" altLang="zh-CN"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lstStyle/>
          <a:p>
            <a:pPr eaLnBrk="1" hangingPunct="1"/>
            <a:r>
              <a:rPr lang="en-US" altLang="zh-CN"/>
              <a:t>Opt #1: Larger Block Size</a:t>
            </a:r>
            <a:endParaRPr lang="en-US" altLang="zh-CN"/>
          </a:p>
        </p:txBody>
      </p:sp>
      <p:sp>
        <p:nvSpPr>
          <p:cNvPr id="164866" name="Rectangle 3"/>
          <p:cNvSpPr>
            <a:spLocks noGrp="1" noChangeArrowheads="1"/>
          </p:cNvSpPr>
          <p:nvPr>
            <p:ph type="body" idx="1"/>
          </p:nvPr>
        </p:nvSpPr>
        <p:spPr/>
        <p:txBody>
          <a:bodyPr/>
          <a:lstStyle/>
          <a:p>
            <a:pPr eaLnBrk="1" hangingPunct="1"/>
            <a:r>
              <a:rPr lang="en-US" altLang="zh-CN" b="1"/>
              <a:t>Reduce</a:t>
            </a:r>
            <a:r>
              <a:rPr lang="en-US" altLang="zh-CN"/>
              <a:t> compulsory misses</a:t>
            </a:r>
            <a:endParaRPr lang="en-US" altLang="zh-CN"/>
          </a:p>
          <a:p>
            <a:pPr eaLnBrk="1" hangingPunct="1"/>
            <a:r>
              <a:rPr lang="en-US" altLang="zh-CN"/>
              <a:t>Leverage spatial locality</a:t>
            </a:r>
            <a:endParaRPr lang="en-US" altLang="zh-CN"/>
          </a:p>
          <a:p>
            <a:pPr eaLnBrk="1" hangingPunct="1">
              <a:buFontTx/>
              <a:buNone/>
            </a:pPr>
            <a:endParaRPr lang="en-US" altLang="zh-CN"/>
          </a:p>
          <a:p>
            <a:pPr eaLnBrk="1" hangingPunct="1"/>
            <a:r>
              <a:rPr lang="en-US" altLang="zh-CN" b="1"/>
              <a:t>Increase</a:t>
            </a:r>
            <a:r>
              <a:rPr lang="en-US" altLang="zh-CN"/>
              <a:t> conflict/capacity misses</a:t>
            </a:r>
            <a:endParaRPr lang="en-US" altLang="zh-CN"/>
          </a:p>
          <a:p>
            <a:pPr eaLnBrk="1" hangingPunct="1"/>
            <a:r>
              <a:rPr lang="en-US" altLang="zh-CN"/>
              <a:t>Fewer blocks in the cache</a:t>
            </a:r>
            <a:endParaRPr lang="en-US" altLang="zh-CN"/>
          </a:p>
          <a:p>
            <a:pPr eaLnBrk="1" hangingPunct="1"/>
            <a:r>
              <a:rPr lang="en-US" altLang="zh-CN"/>
              <a:t>Larger blocks increase miss penalty</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descr="blocksiz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24000"/>
            <a:ext cx="9144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Rectangle 2"/>
          <p:cNvSpPr>
            <a:spLocks noGrp="1" noChangeArrowheads="1"/>
          </p:cNvSpPr>
          <p:nvPr>
            <p:ph type="title"/>
          </p:nvPr>
        </p:nvSpPr>
        <p:spPr/>
        <p:txBody>
          <a:bodyPr/>
          <a:lstStyle/>
          <a:p>
            <a:pPr eaLnBrk="1" hangingPunct="1"/>
            <a:r>
              <a:rPr lang="en-US" altLang="zh-CN"/>
              <a:t>Opt #1: Larger Block Size</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43000"/>
            <a:ext cx="9144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3"/>
          <p:cNvSpPr>
            <a:spLocks noGrp="1" noChangeArrowheads="1"/>
          </p:cNvSpPr>
          <p:nvPr>
            <p:ph type="body" idx="1"/>
          </p:nvPr>
        </p:nvSpPr>
        <p:spPr>
          <a:xfrm>
            <a:off x="457200" y="762000"/>
            <a:ext cx="8686800" cy="6553200"/>
          </a:xfrm>
        </p:spPr>
        <p:txBody>
          <a:bodyPr/>
          <a:lstStyle/>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buFontTx/>
              <a:buNone/>
            </a:pPr>
            <a:r>
              <a:rPr lang="en-US" altLang="zh-CN" sz="2800" b="1"/>
              <a:t>	</a:t>
            </a:r>
            <a:r>
              <a:rPr lang="en-US" altLang="zh-CN" sz="2800"/>
              <a:t>given the above miss rates;</a:t>
            </a:r>
            <a:endParaRPr lang="en-US" altLang="zh-CN" sz="2800"/>
          </a:p>
          <a:p>
            <a:pPr eaLnBrk="1" hangingPunct="1">
              <a:buFontTx/>
              <a:buNone/>
            </a:pPr>
            <a:r>
              <a:rPr lang="en-US" altLang="zh-CN" sz="2800"/>
              <a:t>	assume memory takes 80 CC overhead,</a:t>
            </a:r>
            <a:endParaRPr lang="en-US" altLang="zh-CN" sz="2800"/>
          </a:p>
          <a:p>
            <a:pPr eaLnBrk="1" hangingPunct="1">
              <a:buFontTx/>
              <a:buNone/>
            </a:pPr>
            <a:r>
              <a:rPr lang="en-US" altLang="zh-CN" sz="2800"/>
              <a:t>	delivers 16 bytes in 2 CC;</a:t>
            </a:r>
            <a:endParaRPr lang="en-US" altLang="zh-CN" sz="2800"/>
          </a:p>
          <a:p>
            <a:pPr eaLnBrk="1" hangingPunct="1">
              <a:buFontTx/>
              <a:buNone/>
            </a:pPr>
            <a:r>
              <a:rPr lang="en-US" altLang="zh-CN" sz="2800" b="1"/>
              <a:t>Q: </a:t>
            </a:r>
            <a:r>
              <a:rPr lang="en-US" altLang="zh-CN" sz="2800"/>
              <a:t>which block size has the smallest average memory access time for each cache size?	</a:t>
            </a:r>
            <a:endParaRPr lang="en-US" altLang="zh-CN" sz="2800" b="1"/>
          </a:p>
        </p:txBody>
      </p:sp>
      <p:sp>
        <p:nvSpPr>
          <p:cNvPr id="168963" name="Rectangle 2"/>
          <p:cNvSpPr>
            <a:spLocks noGrp="1" noChangeArrowheads="1"/>
          </p:cNvSpPr>
          <p:nvPr>
            <p:ph type="title"/>
          </p:nvPr>
        </p:nvSpPr>
        <p:spPr/>
        <p:txBody>
          <a:bodyPr/>
          <a:lstStyle/>
          <a:p>
            <a:pPr eaLnBrk="1" hangingPunct="1"/>
            <a:r>
              <a:rPr lang="en-US" altLang="zh-CN"/>
              <a:t>Opt #1: Larger Block Size</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avg mem access time</a:t>
            </a:r>
            <a:endParaRPr lang="en-US" altLang="zh-CN"/>
          </a:p>
          <a:p>
            <a:pPr eaLnBrk="1" hangingPunct="1">
              <a:buFontTx/>
              <a:buNone/>
            </a:pPr>
            <a:r>
              <a:rPr lang="en-US" altLang="zh-CN"/>
              <a:t>=hit time + miss rate x miss penalty</a:t>
            </a:r>
            <a:endParaRPr lang="en-US" altLang="zh-CN"/>
          </a:p>
          <a:p>
            <a:pPr eaLnBrk="1" hangingPunct="1">
              <a:buFontTx/>
              <a:buNone/>
            </a:pPr>
            <a:r>
              <a:rPr lang="en-US" altLang="zh-CN" b="1"/>
              <a:t>	</a:t>
            </a:r>
            <a:r>
              <a:rPr lang="en-US" altLang="zh-CN"/>
              <a:t>*assume 1-CC hit time</a:t>
            </a:r>
            <a:endParaRPr lang="en-US" altLang="zh-CN"/>
          </a:p>
          <a:p>
            <a:pPr eaLnBrk="1" hangingPunct="1">
              <a:buFontTx/>
              <a:buNone/>
            </a:pPr>
            <a:endParaRPr lang="en-US" altLang="zh-CN"/>
          </a:p>
          <a:p>
            <a:pPr eaLnBrk="1" hangingPunct="1">
              <a:buFontTx/>
              <a:buNone/>
            </a:pPr>
            <a:r>
              <a:rPr lang="en-US" altLang="zh-CN"/>
              <a:t>	for a 256-byte block in a 256 KB cache:</a:t>
            </a:r>
            <a:endParaRPr lang="en-US" altLang="zh-CN"/>
          </a:p>
          <a:p>
            <a:pPr eaLnBrk="1" hangingPunct="1">
              <a:buFontTx/>
              <a:buNone/>
            </a:pPr>
            <a:r>
              <a:rPr lang="en-US" altLang="zh-CN"/>
              <a:t>	avg mem access time</a:t>
            </a:r>
            <a:endParaRPr lang="en-US" altLang="zh-CN"/>
          </a:p>
          <a:p>
            <a:pPr eaLnBrk="1" hangingPunct="1">
              <a:buFontTx/>
              <a:buNone/>
            </a:pPr>
            <a:r>
              <a:rPr lang="en-US" altLang="zh-CN"/>
              <a:t>=	1 + 0.49% x [80 + 2x(256/16)] </a:t>
            </a:r>
            <a:endParaRPr lang="en-US" altLang="zh-CN"/>
          </a:p>
          <a:p>
            <a:pPr eaLnBrk="1" hangingPunct="1">
              <a:buFontTx/>
              <a:buNone/>
            </a:pPr>
            <a:r>
              <a:rPr lang="en-US" altLang="zh-CN"/>
              <a:t>= 1.5 cc</a:t>
            </a:r>
            <a:endParaRPr lang="en-US" altLang="zh-CN" b="1"/>
          </a:p>
        </p:txBody>
      </p:sp>
      <p:sp>
        <p:nvSpPr>
          <p:cNvPr id="169986" name="Rectangle 2"/>
          <p:cNvSpPr>
            <a:spLocks noGrp="1" noChangeArrowheads="1"/>
          </p:cNvSpPr>
          <p:nvPr>
            <p:ph type="title"/>
          </p:nvPr>
        </p:nvSpPr>
        <p:spPr/>
        <p:txBody>
          <a:bodyPr/>
          <a:lstStyle/>
          <a:p>
            <a:pPr eaLnBrk="1" hangingPunct="1"/>
            <a:r>
              <a:rPr lang="en-US" altLang="zh-CN"/>
              <a:t>Opt #1: Larger Block Size</a:t>
            </a:r>
            <a:endParaRPr lang="en-US" altLang="zh-CN"/>
          </a:p>
        </p:txBody>
      </p:sp>
      <p:pic>
        <p:nvPicPr>
          <p:cNvPr id="16998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7938" y="1425575"/>
            <a:ext cx="53260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0" y="166688"/>
            <a:ext cx="5000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254500" y="1355725"/>
            <a:ext cx="635000" cy="339725"/>
          </a:xfrm>
          <a:prstGeom prst="rect">
            <a:avLst/>
          </a:prstGeom>
          <a:noFill/>
        </p:spPr>
        <p:txBody>
          <a:bodyPr wrap="none">
            <a:spAutoFit/>
          </a:bodyPr>
          <a:lstStyle/>
          <a:p>
            <a:pPr>
              <a:defRPr/>
            </a:pPr>
            <a:r>
              <a:rPr lang="en-US" sz="1600" dirty="0">
                <a:latin typeface="+mn-lt"/>
              </a:rPr>
              <a:t>b</a:t>
            </a:r>
            <a:r>
              <a:rPr lang="en-US" sz="1600" dirty="0">
                <a:latin typeface="+mn-lt"/>
              </a:rPr>
              <a:t>yte</a:t>
            </a:r>
            <a:endParaRPr lang="en-US" sz="1600" dirty="0">
              <a:latin typeface="+mn-lt"/>
            </a:endParaRPr>
          </a:p>
        </p:txBody>
      </p:sp>
      <p:sp>
        <p:nvSpPr>
          <p:cNvPr id="169990" name="Line 9"/>
          <p:cNvSpPr>
            <a:spLocks noChangeShapeType="1"/>
          </p:cNvSpPr>
          <p:nvPr/>
        </p:nvSpPr>
        <p:spPr bwMode="auto">
          <a:xfrm>
            <a:off x="8636000" y="1687513"/>
            <a:ext cx="500063"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69991" name="Line 9"/>
          <p:cNvSpPr>
            <a:spLocks noChangeShapeType="1"/>
          </p:cNvSpPr>
          <p:nvPr/>
        </p:nvSpPr>
        <p:spPr bwMode="auto">
          <a:xfrm>
            <a:off x="1752600" y="6248400"/>
            <a:ext cx="13716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7101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895600"/>
            <a:ext cx="91440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Rectangle 2"/>
          <p:cNvSpPr>
            <a:spLocks noGrp="1" noChangeArrowheads="1"/>
          </p:cNvSpPr>
          <p:nvPr>
            <p:ph type="title"/>
          </p:nvPr>
        </p:nvSpPr>
        <p:spPr/>
        <p:txBody>
          <a:bodyPr/>
          <a:lstStyle/>
          <a:p>
            <a:pPr eaLnBrk="1" hangingPunct="1"/>
            <a:r>
              <a:rPr lang="en-US" altLang="zh-CN"/>
              <a:t>Opt #1: Larger Block Size</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pPr eaLnBrk="1" hangingPunct="1"/>
            <a:r>
              <a:rPr lang="en-US" altLang="zh-CN"/>
              <a:t>Opt #2: Larger Cache</a:t>
            </a:r>
            <a:endParaRPr lang="en-US" altLang="zh-CN"/>
          </a:p>
        </p:txBody>
      </p:sp>
      <p:sp>
        <p:nvSpPr>
          <p:cNvPr id="173058" name="Rectangle 3"/>
          <p:cNvSpPr>
            <a:spLocks noGrp="1" noChangeArrowheads="1"/>
          </p:cNvSpPr>
          <p:nvPr>
            <p:ph type="body" idx="1"/>
          </p:nvPr>
        </p:nvSpPr>
        <p:spPr/>
        <p:txBody>
          <a:bodyPr/>
          <a:lstStyle/>
          <a:p>
            <a:pPr eaLnBrk="1" hangingPunct="1"/>
            <a:r>
              <a:rPr lang="en-US" altLang="zh-CN" b="1"/>
              <a:t>Reduce</a:t>
            </a:r>
            <a:r>
              <a:rPr lang="en-US" altLang="zh-CN"/>
              <a:t> capacity misses</a:t>
            </a:r>
            <a:endParaRPr lang="en-US" altLang="zh-CN"/>
          </a:p>
          <a:p>
            <a:pPr eaLnBrk="1" hangingPunct="1"/>
            <a:endParaRPr lang="en-US" altLang="zh-CN"/>
          </a:p>
          <a:p>
            <a:pPr eaLnBrk="1" hangingPunct="1"/>
            <a:r>
              <a:rPr lang="en-US" altLang="zh-CN" b="1"/>
              <a:t>Increase</a:t>
            </a:r>
            <a:r>
              <a:rPr lang="en-US" altLang="zh-CN"/>
              <a:t> hit time, cost, and power</a:t>
            </a:r>
            <a:endParaRPr lang="en-US" altLang="zh-CN"/>
          </a:p>
          <a:p>
            <a:pPr eaLnBrk="1" hangingPunct="1"/>
            <a:endParaRPr lang="en-US" altLang="zh-CN"/>
          </a:p>
          <a:p>
            <a:pPr eaLnBrk="1" hangingPunct="1"/>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6147"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67200" y="1447800"/>
            <a:ext cx="4876800" cy="28956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49" name="TextBox 6"/>
          <p:cNvSpPr txBox="1">
            <a:spLocks noChangeArrowheads="1"/>
          </p:cNvSpPr>
          <p:nvPr/>
        </p:nvSpPr>
        <p:spPr bwMode="auto">
          <a:xfrm>
            <a:off x="6096000" y="1447800"/>
            <a:ext cx="1731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6" name="TextBox 6"/>
          <p:cNvSpPr txBox="1">
            <a:spLocks noChangeArrowheads="1"/>
          </p:cNvSpPr>
          <p:nvPr/>
        </p:nvSpPr>
        <p:spPr bwMode="auto">
          <a:xfrm>
            <a:off x="6181725" y="5105400"/>
            <a:ext cx="2962275" cy="646113"/>
          </a:xfrm>
          <a:prstGeom prst="rect">
            <a:avLst/>
          </a:prstGeom>
          <a:noFill/>
          <a:ln w="9525">
            <a:noFill/>
            <a:miter lim="800000"/>
          </a:ln>
        </p:spPr>
        <p:txBody>
          <a:bodyPr wrap="none">
            <a:spAutoFit/>
          </a:bodyPr>
          <a:lstStyle/>
          <a:p>
            <a:pPr algn="r">
              <a:defRPr/>
            </a:pPr>
            <a:r>
              <a:rPr lang="en-US" altLang="zh-CN" sz="3600" dirty="0">
                <a:latin typeface="+mn-lt"/>
              </a:rPr>
              <a:t>larger, safer</a:t>
            </a:r>
            <a:endParaRPr lang="zh-CN" altLang="en-US" sz="3600" dirty="0">
              <a:latin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
        <p:nvSpPr>
          <p:cNvPr id="174082" name="Rectangle 3"/>
          <p:cNvSpPr>
            <a:spLocks noGrp="1" noChangeArrowheads="1"/>
          </p:cNvSpPr>
          <p:nvPr>
            <p:ph type="body" idx="1"/>
          </p:nvPr>
        </p:nvSpPr>
        <p:spPr/>
        <p:txBody>
          <a:bodyPr/>
          <a:lstStyle/>
          <a:p>
            <a:pPr eaLnBrk="1" hangingPunct="1"/>
            <a:r>
              <a:rPr lang="en-US" altLang="zh-CN" b="1"/>
              <a:t>Reduce</a:t>
            </a:r>
            <a:r>
              <a:rPr lang="en-US" altLang="zh-CN"/>
              <a:t> conflict misses</a:t>
            </a:r>
            <a:endParaRPr lang="en-US" altLang="zh-CN"/>
          </a:p>
          <a:p>
            <a:pPr eaLnBrk="1" hangingPunct="1"/>
            <a:endParaRPr lang="en-US" altLang="zh-CN"/>
          </a:p>
          <a:p>
            <a:pPr eaLnBrk="1" hangingPunct="1"/>
            <a:r>
              <a:rPr lang="en-US" altLang="zh-CN" b="1"/>
              <a:t>Increase</a:t>
            </a:r>
            <a:r>
              <a:rPr lang="en-US" altLang="zh-CN"/>
              <a:t> hit time</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
        <p:nvSpPr>
          <p:cNvPr id="175106" name="Rectangle 3"/>
          <p:cNvSpPr>
            <a:spLocks noGrp="1" noChangeArrowheads="1"/>
          </p:cNvSpPr>
          <p:nvPr>
            <p:ph type="body" idx="1"/>
          </p:nvPr>
        </p:nvSpPr>
        <p:spPr/>
        <p:txBody>
          <a:bodyPr/>
          <a:lstStyle/>
          <a:p>
            <a:pPr eaLnBrk="1" hangingPunct="1"/>
            <a:r>
              <a:rPr lang="en-US" altLang="zh-CN" b="1"/>
              <a:t>Reduce</a:t>
            </a:r>
            <a:r>
              <a:rPr lang="en-US" altLang="zh-CN"/>
              <a:t> conflict misses</a:t>
            </a:r>
            <a:endParaRPr lang="en-US" altLang="zh-CN"/>
          </a:p>
          <a:p>
            <a:pPr eaLnBrk="1" hangingPunct="1"/>
            <a:endParaRPr lang="en-US" altLang="zh-CN"/>
          </a:p>
          <a:p>
            <a:pPr eaLnBrk="1" hangingPunct="1"/>
            <a:r>
              <a:rPr lang="en-US" altLang="zh-CN" b="1"/>
              <a:t>Increase</a:t>
            </a:r>
            <a:r>
              <a:rPr lang="en-US" altLang="zh-CN"/>
              <a:t> hit time</a:t>
            </a:r>
            <a:endParaRPr lang="en-US" altLang="zh-CN"/>
          </a:p>
          <a:p>
            <a:pPr eaLnBrk="1" hangingPunct="1"/>
            <a:endParaRPr lang="en-US" altLang="zh-CN"/>
          </a:p>
          <a:p>
            <a:pPr eaLnBrk="1" hangingPunct="1"/>
            <a:r>
              <a:rPr lang="en-US" altLang="zh-CN">
                <a:solidFill>
                  <a:srgbClr val="00B0F0"/>
                </a:solidFill>
              </a:rPr>
              <a:t>2:1</a:t>
            </a:r>
            <a:r>
              <a:rPr lang="zh-CN" altLang="en-US">
                <a:solidFill>
                  <a:srgbClr val="00B0F0"/>
                </a:solidFill>
              </a:rPr>
              <a:t> </a:t>
            </a:r>
            <a:r>
              <a:rPr lang="en-US" altLang="zh-CN">
                <a:solidFill>
                  <a:srgbClr val="00B0F0"/>
                </a:solidFill>
              </a:rPr>
              <a:t>cache rule of thumb:</a:t>
            </a:r>
            <a:endParaRPr lang="en-US" altLang="zh-CN">
              <a:solidFill>
                <a:srgbClr val="00B0F0"/>
              </a:solidFill>
            </a:endParaRPr>
          </a:p>
          <a:p>
            <a:pPr eaLnBrk="1" hangingPunct="1">
              <a:lnSpc>
                <a:spcPct val="90000"/>
              </a:lnSpc>
              <a:buFontTx/>
              <a:buNone/>
            </a:pPr>
            <a:r>
              <a:rPr lang="en-US" altLang="zh-CN" b="1"/>
              <a:t>	</a:t>
            </a:r>
            <a:r>
              <a:rPr lang="en-US" altLang="zh-CN"/>
              <a:t>a direct-mapped cache of size N</a:t>
            </a:r>
            <a:endParaRPr lang="en-US" altLang="zh-CN"/>
          </a:p>
          <a:p>
            <a:pPr eaLnBrk="1" hangingPunct="1">
              <a:lnSpc>
                <a:spcPct val="90000"/>
              </a:lnSpc>
              <a:buFontTx/>
              <a:buNone/>
            </a:pPr>
            <a:r>
              <a:rPr lang="en-US" altLang="zh-CN"/>
              <a:t>	has about the same miss rate</a:t>
            </a:r>
            <a:endParaRPr lang="en-US" altLang="zh-CN"/>
          </a:p>
          <a:p>
            <a:pPr eaLnBrk="1" hangingPunct="1">
              <a:lnSpc>
                <a:spcPct val="90000"/>
              </a:lnSpc>
              <a:buFontTx/>
              <a:buNone/>
            </a:pPr>
            <a:r>
              <a:rPr lang="en-US" altLang="zh-CN"/>
              <a:t>	as a two-way set associative cache of </a:t>
            </a:r>
            <a:endParaRPr lang="en-US" altLang="zh-CN"/>
          </a:p>
          <a:p>
            <a:pPr eaLnBrk="1" hangingPunct="1">
              <a:lnSpc>
                <a:spcPct val="90000"/>
              </a:lnSpc>
              <a:buFontTx/>
              <a:buNone/>
            </a:pPr>
            <a:r>
              <a:rPr lang="en-US" altLang="zh-CN"/>
              <a:t>	size N/2</a:t>
            </a: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3"/>
          <p:cNvSpPr>
            <a:spLocks noGrp="1" noChangeArrowheads="1"/>
          </p:cNvSpPr>
          <p:nvPr>
            <p:ph type="body" idx="1"/>
          </p:nvPr>
        </p:nvSpPr>
        <p:spPr/>
        <p:txBody>
          <a:bodyPr/>
          <a:lstStyle/>
          <a:p>
            <a:pPr eaLnBrk="1" hangingPunct="1">
              <a:lnSpc>
                <a:spcPct val="90000"/>
              </a:lnSpc>
            </a:pPr>
            <a:r>
              <a:rPr lang="en-US" altLang="zh-CN" b="1"/>
              <a:t>Example</a:t>
            </a:r>
            <a:endParaRPr lang="en-US" altLang="zh-CN" b="1"/>
          </a:p>
          <a:p>
            <a:pPr eaLnBrk="1" hangingPunct="1">
              <a:lnSpc>
                <a:spcPct val="90000"/>
              </a:lnSpc>
              <a:buFontTx/>
              <a:buNone/>
            </a:pPr>
            <a:r>
              <a:rPr lang="en-US" altLang="zh-CN" b="1"/>
              <a:t>	</a:t>
            </a:r>
            <a:r>
              <a:rPr lang="en-US" altLang="zh-CN"/>
              <a:t>assume higher associativity -&gt; higher clock cycle time:</a:t>
            </a:r>
            <a:endParaRPr lang="en-US" altLang="zh-CN"/>
          </a:p>
          <a:p>
            <a:pPr eaLnBrk="1" hangingPunct="1">
              <a:lnSpc>
                <a:spcPct val="90000"/>
              </a:lnSpc>
              <a:buFontTx/>
              <a:buNone/>
            </a:pPr>
            <a:endParaRPr lang="en-US" altLang="zh-CN"/>
          </a:p>
          <a:p>
            <a:pPr eaLnBrk="1" hangingPunct="1">
              <a:lnSpc>
                <a:spcPct val="90000"/>
              </a:lnSpc>
              <a:buFontTx/>
              <a:buNone/>
            </a:pPr>
            <a:endParaRPr lang="en-US" altLang="zh-CN"/>
          </a:p>
          <a:p>
            <a:pPr eaLnBrk="1" hangingPunct="1">
              <a:lnSpc>
                <a:spcPct val="90000"/>
              </a:lnSpc>
              <a:buFontTx/>
              <a:buNone/>
            </a:pPr>
            <a:r>
              <a:rPr lang="en-US" altLang="zh-CN"/>
              <a:t>	</a:t>
            </a:r>
            <a:endParaRPr lang="en-US" altLang="zh-CN"/>
          </a:p>
          <a:p>
            <a:pPr eaLnBrk="1" hangingPunct="1">
              <a:lnSpc>
                <a:spcPct val="90000"/>
              </a:lnSpc>
              <a:buFontTx/>
              <a:buNone/>
            </a:pPr>
            <a:r>
              <a:rPr lang="en-US" altLang="zh-CN"/>
              <a:t>	assume 1-cc hit time, </a:t>
            </a:r>
            <a:endParaRPr lang="en-US" altLang="zh-CN"/>
          </a:p>
          <a:p>
            <a:pPr eaLnBrk="1" hangingPunct="1">
              <a:lnSpc>
                <a:spcPct val="90000"/>
              </a:lnSpc>
              <a:buFontTx/>
              <a:buNone/>
            </a:pPr>
            <a:r>
              <a:rPr lang="en-US" altLang="zh-CN"/>
              <a:t>	25-cc miss penalty, </a:t>
            </a:r>
            <a:endParaRPr lang="en-US" altLang="zh-CN"/>
          </a:p>
          <a:p>
            <a:pPr eaLnBrk="1" hangingPunct="1">
              <a:lnSpc>
                <a:spcPct val="90000"/>
              </a:lnSpc>
              <a:buFontTx/>
              <a:buNone/>
            </a:pPr>
            <a:r>
              <a:rPr lang="en-US" altLang="zh-CN"/>
              <a:t>	and miss rates in the following table:</a:t>
            </a:r>
            <a:endParaRPr lang="en-US" altLang="zh-CN"/>
          </a:p>
          <a:p>
            <a:pPr eaLnBrk="1" hangingPunct="1">
              <a:lnSpc>
                <a:spcPct val="90000"/>
              </a:lnSpc>
              <a:buFontTx/>
              <a:buNone/>
            </a:pPr>
            <a:r>
              <a:rPr lang="en-US" altLang="zh-CN"/>
              <a:t>	</a:t>
            </a:r>
            <a:endParaRPr lang="en-US" altLang="zh-CN" b="1"/>
          </a:p>
        </p:txBody>
      </p:sp>
      <p:pic>
        <p:nvPicPr>
          <p:cNvPr id="17715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250" y="3276600"/>
            <a:ext cx="7429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5"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6700" y="0"/>
            <a:ext cx="6337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78" name="Rectangle 3"/>
          <p:cNvSpPr>
            <a:spLocks noGrp="1" noChangeArrowheads="1"/>
          </p:cNvSpPr>
          <p:nvPr>
            <p:ph type="body" idx="1"/>
          </p:nvPr>
        </p:nvSpPr>
        <p:spPr/>
        <p:txBody>
          <a:bodyPr/>
          <a:lstStyle/>
          <a:p>
            <a:pPr eaLnBrk="1" hangingPunct="1"/>
            <a:r>
              <a:rPr lang="en-US" altLang="zh-CN" b="1"/>
              <a:t>Miss rates</a:t>
            </a:r>
            <a:endParaRPr lang="en-US" altLang="zh-CN"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3"/>
          <p:cNvSpPr>
            <a:spLocks noGrp="1" noChangeArrowheads="1"/>
          </p:cNvSpPr>
          <p:nvPr>
            <p:ph type="body" idx="1"/>
          </p:nvPr>
        </p:nvSpPr>
        <p:spPr/>
        <p:txBody>
          <a:bodyPr/>
          <a:lstStyle/>
          <a:p>
            <a:pPr eaLnBrk="1" hangingPunct="1"/>
            <a:r>
              <a:rPr lang="en-US" altLang="zh-CN" b="1"/>
              <a:t>Question:</a:t>
            </a:r>
            <a:endParaRPr lang="en-US" altLang="zh-CN" b="1"/>
          </a:p>
          <a:p>
            <a:pPr eaLnBrk="1" hangingPunct="1">
              <a:buFontTx/>
              <a:buNone/>
            </a:pPr>
            <a:r>
              <a:rPr lang="en-US" altLang="zh-CN" b="1"/>
              <a:t>	</a:t>
            </a:r>
            <a:r>
              <a:rPr lang="en-US" altLang="zh-CN"/>
              <a:t>for which cache sizes </a:t>
            </a:r>
            <a:endParaRPr lang="en-US" altLang="zh-CN"/>
          </a:p>
          <a:p>
            <a:pPr eaLnBrk="1" hangingPunct="1">
              <a:buFontTx/>
              <a:buNone/>
            </a:pPr>
            <a:r>
              <a:rPr lang="en-US" altLang="zh-CN"/>
              <a:t>	are each of the statements true?</a:t>
            </a:r>
            <a:endParaRPr lang="en-US" altLang="zh-CN"/>
          </a:p>
          <a:p>
            <a:pPr eaLnBrk="1" hangingPunct="1">
              <a:buFontTx/>
              <a:buNone/>
            </a:pPr>
            <a:r>
              <a:rPr lang="en-US" altLang="zh-CN"/>
              <a:t>	</a:t>
            </a:r>
            <a:endParaRPr lang="en-US" altLang="zh-CN" b="1"/>
          </a:p>
        </p:txBody>
      </p:sp>
      <p:pic>
        <p:nvPicPr>
          <p:cNvPr id="17920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05200"/>
            <a:ext cx="9144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example, for a 512 KB, 8-way set associative cache:</a:t>
            </a:r>
            <a:endParaRPr lang="en-US" altLang="zh-CN"/>
          </a:p>
          <a:p>
            <a:pPr eaLnBrk="1" hangingPunct="1">
              <a:buFontTx/>
              <a:buNone/>
            </a:pPr>
            <a:r>
              <a:rPr lang="en-US" altLang="zh-CN"/>
              <a:t>	avg mem access time</a:t>
            </a:r>
            <a:endParaRPr lang="en-US" altLang="zh-CN"/>
          </a:p>
          <a:p>
            <a:pPr eaLnBrk="1" hangingPunct="1">
              <a:buFontTx/>
              <a:buNone/>
            </a:pPr>
            <a:r>
              <a:rPr lang="en-US" altLang="zh-CN"/>
              <a:t>=hit time + miss rate x miss penalty</a:t>
            </a:r>
            <a:endParaRPr lang="en-US" altLang="zh-CN"/>
          </a:p>
          <a:p>
            <a:pPr eaLnBrk="1" hangingPunct="1">
              <a:buFontTx/>
              <a:buNone/>
            </a:pPr>
            <a:r>
              <a:rPr lang="en-US" altLang="zh-CN"/>
              <a:t>=1.52x1 + 0.006 x 25 </a:t>
            </a:r>
            <a:endParaRPr lang="en-US" altLang="zh-CN"/>
          </a:p>
          <a:p>
            <a:pPr eaLnBrk="1" hangingPunct="1">
              <a:buFontTx/>
              <a:buNone/>
            </a:pPr>
            <a:r>
              <a:rPr lang="en-US" altLang="zh-CN"/>
              <a:t>=1.66</a:t>
            </a:r>
            <a:endParaRPr lang="en-US" altLang="zh-CN" b="1"/>
          </a:p>
        </p:txBody>
      </p:sp>
      <p:sp>
        <p:nvSpPr>
          <p:cNvPr id="180226"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8125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819400"/>
            <a:ext cx="83058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1" name="Rectangle 2"/>
          <p:cNvSpPr>
            <a:spLocks noGrp="1" noChangeArrowheads="1"/>
          </p:cNvSpPr>
          <p:nvPr>
            <p:ph type="title"/>
          </p:nvPr>
        </p:nvSpPr>
        <p:spPr/>
        <p:txBody>
          <a:bodyPr/>
          <a:lstStyle/>
          <a:p>
            <a:pPr eaLnBrk="1" hangingPunct="1"/>
            <a:r>
              <a:rPr lang="en-US" altLang="zh-CN"/>
              <a:t>Opt #3: Higher Associativity</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chemeClr val="tx1"/>
                </a:solidFill>
              </a:rPr>
              <a:t>Miss Rate</a:t>
            </a:r>
            <a:r>
              <a:rPr lang="en-US" altLang="zh-CN" sz="3200"/>
              <a:t> x </a:t>
            </a:r>
            <a:r>
              <a:rPr lang="en-US" altLang="zh-CN" sz="3200">
                <a:solidFill>
                  <a:srgbClr val="00FF00"/>
                </a:solidFill>
              </a:rPr>
              <a:t>Miss Penalty</a:t>
            </a:r>
            <a:endParaRPr lang="en-US" altLang="zh-CN" sz="3200">
              <a:solidFill>
                <a:srgbClr val="00FF00"/>
              </a:solidFill>
            </a:endParaRPr>
          </a:p>
        </p:txBody>
      </p:sp>
      <p:sp>
        <p:nvSpPr>
          <p:cNvPr id="182274" name="Line 3"/>
          <p:cNvSpPr>
            <a:spLocks noChangeShapeType="1"/>
          </p:cNvSpPr>
          <p:nvPr/>
        </p:nvSpPr>
        <p:spPr bwMode="auto">
          <a:xfrm>
            <a:off x="8229600" y="29718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2275" name="Line 4"/>
          <p:cNvSpPr>
            <a:spLocks noChangeShapeType="1"/>
          </p:cNvSpPr>
          <p:nvPr/>
        </p:nvSpPr>
        <p:spPr bwMode="auto">
          <a:xfrm>
            <a:off x="5715000" y="3581400"/>
            <a:ext cx="0" cy="17526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2276" name="Text Box 5"/>
          <p:cNvSpPr txBox="1">
            <a:spLocks noChangeArrowheads="1"/>
          </p:cNvSpPr>
          <p:nvPr/>
        </p:nvSpPr>
        <p:spPr bwMode="auto">
          <a:xfrm>
            <a:off x="5715000" y="4038600"/>
            <a:ext cx="3962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Multilevel caches;</a:t>
            </a:r>
            <a:endParaRPr lang="en-US" altLang="zh-CN" sz="2800"/>
          </a:p>
          <a:p>
            <a:pPr eaLnBrk="1" hangingPunct="1">
              <a:spcBef>
                <a:spcPct val="50000"/>
              </a:spcBef>
              <a:buFontTx/>
              <a:buNone/>
            </a:pPr>
            <a:r>
              <a:rPr lang="en-US" altLang="zh-CN" sz="2800"/>
              <a:t>Reads &gt; Writes;</a:t>
            </a:r>
            <a:endParaRPr lang="en-US" altLang="zh-CN"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3"/>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84322" name="Rectangle 4"/>
          <p:cNvSpPr>
            <a:spLocks noGrp="1" noChangeArrowheads="1"/>
          </p:cNvSpPr>
          <p:nvPr>
            <p:ph type="body" idx="1"/>
          </p:nvPr>
        </p:nvSpPr>
        <p:spPr/>
        <p:txBody>
          <a:bodyPr/>
          <a:lstStyle/>
          <a:p>
            <a:pPr eaLnBrk="1" hangingPunct="1"/>
            <a:r>
              <a:rPr lang="en-US" altLang="zh-CN" b="1"/>
              <a:t>Reduce </a:t>
            </a:r>
            <a:r>
              <a:rPr lang="en-US" altLang="zh-CN"/>
              <a:t>miss penalty</a:t>
            </a:r>
            <a:endParaRPr lang="en-US" altLang="zh-CN"/>
          </a:p>
          <a:p>
            <a:pPr eaLnBrk="1" hangingPunct="1"/>
            <a:endParaRPr lang="en-US" altLang="zh-CN"/>
          </a:p>
          <a:p>
            <a:pPr eaLnBrk="1" hangingPunct="1"/>
            <a:r>
              <a:rPr lang="en-US" altLang="zh-CN" b="1"/>
              <a:t>Motivation</a:t>
            </a:r>
            <a:endParaRPr lang="en-US" altLang="zh-CN" b="1"/>
          </a:p>
          <a:p>
            <a:pPr eaLnBrk="1" hangingPunct="1">
              <a:buFontTx/>
              <a:buNone/>
            </a:pPr>
            <a:r>
              <a:rPr lang="en-US" altLang="zh-CN" b="1"/>
              <a:t>	</a:t>
            </a:r>
            <a:r>
              <a:rPr lang="en-US" altLang="zh-CN"/>
              <a:t>faster/smaller cache to keep pace with the speed of processors?</a:t>
            </a:r>
            <a:endParaRPr lang="en-US" altLang="zh-CN"/>
          </a:p>
          <a:p>
            <a:pPr eaLnBrk="1" hangingPunct="1">
              <a:buFontTx/>
              <a:buNone/>
            </a:pPr>
            <a:r>
              <a:rPr lang="en-US" altLang="zh-CN"/>
              <a:t>	larger cache to overcome the widening gap between processor and main mem?</a:t>
            </a:r>
            <a:endParaRPr lang="en-US" altLang="zh-CN" b="1"/>
          </a:p>
          <a:p>
            <a:pPr eaLnBrk="1" hangingPunct="1">
              <a:buFontTx/>
              <a:buNone/>
            </a:pPr>
            <a:endParaRPr lang="en-US" altLang="zh-CN"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3"/>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85346" name="Rectangle 4"/>
          <p:cNvSpPr>
            <a:spLocks noGrp="1" noChangeArrowheads="1"/>
          </p:cNvSpPr>
          <p:nvPr>
            <p:ph type="body" idx="1"/>
          </p:nvPr>
        </p:nvSpPr>
        <p:spPr/>
        <p:txBody>
          <a:bodyPr/>
          <a:lstStyle/>
          <a:p>
            <a:pPr eaLnBrk="1" hangingPunct="1"/>
            <a:r>
              <a:rPr lang="en-US" altLang="zh-CN" b="1"/>
              <a:t>Reduce </a:t>
            </a:r>
            <a:r>
              <a:rPr lang="en-US" altLang="zh-CN"/>
              <a:t>miss penalty</a:t>
            </a:r>
            <a:endParaRPr lang="en-US" altLang="zh-CN"/>
          </a:p>
          <a:p>
            <a:pPr eaLnBrk="1" hangingPunct="1"/>
            <a:endParaRPr lang="en-US" altLang="zh-CN"/>
          </a:p>
          <a:p>
            <a:pPr eaLnBrk="1" hangingPunct="1"/>
            <a:r>
              <a:rPr lang="en-US" altLang="zh-CN" b="1"/>
              <a:t>Motivation</a:t>
            </a:r>
            <a:endParaRPr lang="en-US" altLang="zh-CN" b="1"/>
          </a:p>
          <a:p>
            <a:pPr eaLnBrk="1" hangingPunct="1">
              <a:buFontTx/>
              <a:buNone/>
            </a:pPr>
            <a:r>
              <a:rPr lang="en-US" altLang="zh-CN" b="1"/>
              <a:t>	</a:t>
            </a:r>
            <a:r>
              <a:rPr lang="en-US" altLang="zh-CN"/>
              <a:t>faster/smaller cache to keep pace with the speed of processors?</a:t>
            </a:r>
            <a:endParaRPr lang="en-US" altLang="zh-CN"/>
          </a:p>
          <a:p>
            <a:pPr eaLnBrk="1" hangingPunct="1">
              <a:buFontTx/>
              <a:buNone/>
            </a:pPr>
            <a:r>
              <a:rPr lang="en-US" altLang="zh-CN"/>
              <a:t>	larger cache to overcome the widening gap between processor and main mem?</a:t>
            </a:r>
            <a:endParaRPr lang="en-US" altLang="zh-CN"/>
          </a:p>
          <a:p>
            <a:pPr eaLnBrk="1" hangingPunct="1">
              <a:buFontTx/>
              <a:buNone/>
            </a:pPr>
            <a:r>
              <a:rPr lang="en-US" altLang="zh-CN" b="1"/>
              <a:t>	</a:t>
            </a:r>
            <a:r>
              <a:rPr lang="en-US" altLang="zh-CN">
                <a:solidFill>
                  <a:srgbClr val="00B0F0"/>
                </a:solidFill>
              </a:rPr>
              <a:t>do both</a:t>
            </a:r>
            <a:endParaRPr lang="en-US" altLang="zh-CN" b="1">
              <a:solidFill>
                <a:srgbClr val="00B0F0"/>
              </a:solidFill>
            </a:endParaRPr>
          </a:p>
          <a:p>
            <a:pPr eaLnBrk="1" hangingPunct="1">
              <a:buFontTx/>
              <a:buNone/>
            </a:pPr>
            <a:endParaRPr lang="en-US" altLang="zh-CN"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0"/>
            <a:ext cx="6385810" cy="6858000"/>
          </a:xfrm>
          <a:prstGeom prst="rect">
            <a:avLst/>
          </a:prstGeom>
        </p:spPr>
      </p:pic>
      <p:sp>
        <p:nvSpPr>
          <p:cNvPr id="6146" name="Rectangle 2"/>
          <p:cNvSpPr>
            <a:spLocks noGrp="1" noChangeArrowheads="1"/>
          </p:cNvSpPr>
          <p:nvPr>
            <p:ph type="title"/>
          </p:nvPr>
        </p:nvSpPr>
        <p:spPr>
          <a:xfrm>
            <a:off x="5867400" y="838200"/>
            <a:ext cx="3276600" cy="1143000"/>
          </a:xfrm>
        </p:spPr>
        <p:txBody>
          <a:bodyPr/>
          <a:lstStyle/>
          <a:p>
            <a:pPr algn="r" eaLnBrk="1" hangingPunct="1"/>
            <a:r>
              <a:rPr lang="en-US" altLang="zh-CN" dirty="0"/>
              <a:t>Memory Hierarchy</a:t>
            </a:r>
            <a:r>
              <a:rPr lang="en-US" altLang="zh-CN" dirty="0">
                <a:solidFill>
                  <a:schemeClr val="bg1"/>
                </a:solidFill>
              </a:rPr>
              <a:t>?</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p:cNvSpPr>
            <a:spLocks noGrp="1" noChangeArrowheads="1"/>
          </p:cNvSpPr>
          <p:nvPr>
            <p:ph type="body" idx="1"/>
          </p:nvPr>
        </p:nvSpPr>
        <p:spPr/>
        <p:txBody>
          <a:bodyPr/>
          <a:lstStyle/>
          <a:p>
            <a:pPr eaLnBrk="1" hangingPunct="1"/>
            <a:r>
              <a:rPr lang="en-US" altLang="zh-CN" b="1"/>
              <a:t>Two-level cache</a:t>
            </a:r>
            <a:endParaRPr lang="en-US" altLang="zh-CN" b="1"/>
          </a:p>
          <a:p>
            <a:pPr eaLnBrk="1" hangingPunct="1">
              <a:buFontTx/>
              <a:buNone/>
            </a:pPr>
            <a:r>
              <a:rPr lang="en-US" altLang="zh-CN"/>
              <a:t>	Add another level of cache between the original cache and memory</a:t>
            </a:r>
            <a:endParaRPr lang="en-US" altLang="zh-CN"/>
          </a:p>
        </p:txBody>
      </p:sp>
      <p:sp>
        <p:nvSpPr>
          <p:cNvPr id="187394" name="Rectangle 2"/>
          <p:cNvSpPr>
            <a:spLocks noGrp="1" noChangeArrowheads="1"/>
          </p:cNvSpPr>
          <p:nvPr>
            <p:ph type="title"/>
          </p:nvPr>
        </p:nvSpPr>
        <p:spPr/>
        <p:txBody>
          <a:bodyPr/>
          <a:lstStyle/>
          <a:p>
            <a:pPr eaLnBrk="1" hangingPunct="1"/>
            <a:r>
              <a:rPr lang="en-US" altLang="zh-CN"/>
              <a:t>Opt #4: Multilevel Cache</a:t>
            </a:r>
            <a:endParaRPr lang="en-US" altLang="zh-CN"/>
          </a:p>
        </p:txBody>
      </p:sp>
      <p:pic>
        <p:nvPicPr>
          <p:cNvPr id="187395" name="Picture 5" descr="Multilevel Cache Organisation - GeeksforGee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5" descr="Multilevel Cache Organisation - GeeksforGee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8"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88419" name="Rectangle 3"/>
          <p:cNvSpPr>
            <a:spLocks noGrp="1" noChangeArrowheads="1"/>
          </p:cNvSpPr>
          <p:nvPr>
            <p:ph type="body" idx="1"/>
          </p:nvPr>
        </p:nvSpPr>
        <p:spPr/>
        <p:txBody>
          <a:bodyPr/>
          <a:lstStyle/>
          <a:p>
            <a:pPr eaLnBrk="1" hangingPunct="1"/>
            <a:r>
              <a:rPr lang="en-US" altLang="zh-CN" b="1"/>
              <a:t>Two-level cache</a:t>
            </a:r>
            <a:endParaRPr lang="en-US" altLang="zh-CN" b="1"/>
          </a:p>
          <a:p>
            <a:pPr eaLnBrk="1" hangingPunct="1">
              <a:buFontTx/>
              <a:buNone/>
            </a:pPr>
            <a:r>
              <a:rPr lang="en-US" altLang="zh-CN"/>
              <a:t>	Add another level of cache between the original cache and memory</a:t>
            </a:r>
            <a:endParaRPr lang="en-US" altLang="zh-CN"/>
          </a:p>
          <a:p>
            <a:pPr eaLnBrk="1" hangingPunct="1"/>
            <a:r>
              <a:rPr lang="en-US" altLang="zh-CN" b="1"/>
              <a:t>L1</a:t>
            </a:r>
            <a:r>
              <a:rPr lang="en-US" altLang="zh-CN"/>
              <a:t>: small enough to match the clock cycle time of the fast processor;</a:t>
            </a:r>
            <a:endParaRPr lang="en-US" altLang="zh-CN"/>
          </a:p>
          <a:p>
            <a:pPr eaLnBrk="1" hangingPunct="1"/>
            <a:r>
              <a:rPr lang="en-US" altLang="zh-CN" b="1"/>
              <a:t>L2</a:t>
            </a:r>
            <a:r>
              <a:rPr lang="en-US" altLang="zh-CN"/>
              <a:t>: large enough to capture many accesses that would go to main memory, lessening miss penalty</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89442" name="Rectangle 3"/>
          <p:cNvSpPr>
            <a:spLocks noGrp="1" noChangeArrowheads="1"/>
          </p:cNvSpPr>
          <p:nvPr>
            <p:ph type="body" idx="1"/>
          </p:nvPr>
        </p:nvSpPr>
        <p:spPr/>
        <p:txBody>
          <a:bodyPr/>
          <a:lstStyle/>
          <a:p>
            <a:pPr eaLnBrk="1" hangingPunct="1"/>
            <a:r>
              <a:rPr lang="en-US" altLang="zh-CN" b="1"/>
              <a:t>Average memory access time</a:t>
            </a:r>
            <a:endParaRPr lang="en-US" altLang="zh-CN" b="1"/>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endParaRPr lang="en-US" altLang="zh-CN" baseline="-25000"/>
          </a:p>
          <a:p>
            <a:pPr eaLnBrk="1" hangingPunct="1">
              <a:buFontTx/>
              <a:buNone/>
            </a:pPr>
            <a:r>
              <a:rPr lang="en-US" altLang="zh-CN"/>
              <a:t>=Hit time</a:t>
            </a:r>
            <a:r>
              <a:rPr lang="en-US" altLang="zh-CN" baseline="-25000"/>
              <a:t>L1</a:t>
            </a:r>
            <a:r>
              <a:rPr lang="en-US" altLang="zh-CN"/>
              <a:t> + Miss rate</a:t>
            </a:r>
            <a:r>
              <a:rPr lang="en-US" altLang="zh-CN" baseline="-25000"/>
              <a:t>L1</a:t>
            </a:r>
            <a:endParaRPr lang="en-US" altLang="zh-CN" baseline="-25000"/>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endParaRPr lang="en-US" altLang="zh-CN"/>
          </a:p>
          <a:p>
            <a:pPr eaLnBrk="1" hangingPunct="1">
              <a:buFontTx/>
              <a:buNone/>
            </a:pPr>
            <a:endParaRPr lang="en-US" altLang="zh-CN"/>
          </a:p>
          <a:p>
            <a:pPr eaLnBrk="1" hangingPunct="1"/>
            <a:r>
              <a:rPr lang="en-US" altLang="zh-CN" b="1"/>
              <a:t>Average mem stalls per instruction</a:t>
            </a:r>
            <a:endParaRPr lang="en-US" altLang="zh-CN" b="1"/>
          </a:p>
          <a:p>
            <a:pPr eaLnBrk="1" hangingPunct="1">
              <a:buFontTx/>
              <a:buNone/>
            </a:pPr>
            <a:r>
              <a:rPr lang="en-US" altLang="zh-CN"/>
              <a:t>=Misses per instruction</a:t>
            </a:r>
            <a:r>
              <a:rPr lang="en-US" altLang="zh-CN" baseline="-25000"/>
              <a:t>L1</a:t>
            </a:r>
            <a:r>
              <a:rPr lang="en-US" altLang="zh-CN"/>
              <a:t> x Hit time</a:t>
            </a:r>
            <a:r>
              <a:rPr lang="en-US" altLang="zh-CN" baseline="-25000"/>
              <a:t>L2</a:t>
            </a:r>
            <a:endParaRPr lang="en-US" altLang="zh-CN" baseline="-25000"/>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baseline="-25000"/>
          </a:p>
          <a:p>
            <a:pPr eaLnBrk="1" hangingPunct="1">
              <a:buFontTx/>
              <a:buNone/>
            </a:pP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90466" name="Rectangle 3"/>
          <p:cNvSpPr>
            <a:spLocks noGrp="1" noChangeArrowheads="1"/>
          </p:cNvSpPr>
          <p:nvPr>
            <p:ph type="body" idx="1"/>
          </p:nvPr>
        </p:nvSpPr>
        <p:spPr/>
        <p:txBody>
          <a:bodyPr/>
          <a:lstStyle/>
          <a:p>
            <a:pPr eaLnBrk="1" hangingPunct="1"/>
            <a:r>
              <a:rPr lang="en-US" altLang="zh-CN" b="1"/>
              <a:t>Average memory access time</a:t>
            </a:r>
            <a:endParaRPr lang="en-US" altLang="zh-CN" b="1"/>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endParaRPr lang="en-US" altLang="zh-CN" baseline="-25000"/>
          </a:p>
          <a:p>
            <a:pPr eaLnBrk="1" hangingPunct="1">
              <a:buFontTx/>
              <a:buNone/>
            </a:pPr>
            <a:r>
              <a:rPr lang="en-US" altLang="zh-CN"/>
              <a:t>=Hit time</a:t>
            </a:r>
            <a:r>
              <a:rPr lang="en-US" altLang="zh-CN" baseline="-25000"/>
              <a:t>L1</a:t>
            </a:r>
            <a:r>
              <a:rPr lang="en-US" altLang="zh-CN"/>
              <a:t> + Miss rate</a:t>
            </a:r>
            <a:r>
              <a:rPr lang="en-US" altLang="zh-CN" baseline="-25000"/>
              <a:t>L1</a:t>
            </a:r>
            <a:endParaRPr lang="en-US" altLang="zh-CN" baseline="-25000"/>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endParaRPr lang="en-US" altLang="zh-CN"/>
          </a:p>
          <a:p>
            <a:pPr eaLnBrk="1" hangingPunct="1">
              <a:buFontTx/>
              <a:buNone/>
            </a:pPr>
            <a:endParaRPr lang="en-US" altLang="zh-CN"/>
          </a:p>
          <a:p>
            <a:pPr eaLnBrk="1" hangingPunct="1"/>
            <a:r>
              <a:rPr lang="en-US" altLang="zh-CN" b="1"/>
              <a:t>Average mem stalls per instruction</a:t>
            </a:r>
            <a:endParaRPr lang="en-US" altLang="zh-CN" b="1"/>
          </a:p>
          <a:p>
            <a:pPr eaLnBrk="1" hangingPunct="1">
              <a:buFontTx/>
              <a:buNone/>
            </a:pPr>
            <a:r>
              <a:rPr lang="en-US" altLang="zh-CN"/>
              <a:t>=Misses per instruction</a:t>
            </a:r>
            <a:r>
              <a:rPr lang="en-US" altLang="zh-CN" baseline="-25000"/>
              <a:t>L1</a:t>
            </a:r>
            <a:r>
              <a:rPr lang="en-US" altLang="zh-CN"/>
              <a:t> x Hit time</a:t>
            </a:r>
            <a:r>
              <a:rPr lang="en-US" altLang="zh-CN" baseline="-25000"/>
              <a:t>L2</a:t>
            </a:r>
            <a:endParaRPr lang="en-US" altLang="zh-CN" baseline="-25000"/>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baseline="-25000"/>
          </a:p>
          <a:p>
            <a:pPr eaLnBrk="1" hangingPunct="1">
              <a:buFontTx/>
              <a:buNone/>
            </a:pPr>
            <a:endParaRPr lang="en-US" altLang="zh-CN"/>
          </a:p>
        </p:txBody>
      </p:sp>
      <p:cxnSp>
        <p:nvCxnSpPr>
          <p:cNvPr id="4" name="直接连接符 3"/>
          <p:cNvCxnSpPr/>
          <p:nvPr/>
        </p:nvCxnSpPr>
        <p:spPr>
          <a:xfrm>
            <a:off x="885825" y="5029200"/>
            <a:ext cx="8001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p:txBody>
          <a:bodyPr/>
          <a:lstStyle/>
          <a:p>
            <a:pPr eaLnBrk="1" hangingPunct="1"/>
            <a:r>
              <a:rPr lang="en-US" altLang="zh-CN" b="0"/>
              <a:t>(recap) </a:t>
            </a:r>
            <a:r>
              <a:rPr lang="en-US" altLang="zh-CN"/>
              <a:t>Cache Performance: Equations!!!</a:t>
            </a:r>
            <a:endParaRPr lang="en-US" altLang="zh-CN"/>
          </a:p>
        </p:txBody>
      </p:sp>
      <p:pic>
        <p:nvPicPr>
          <p:cNvPr id="19149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3"/>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cxnSp>
        <p:nvCxnSpPr>
          <p:cNvPr id="10" name="直接连接符 9"/>
          <p:cNvCxnSpPr/>
          <p:nvPr/>
        </p:nvCxnSpPr>
        <p:spPr>
          <a:xfrm>
            <a:off x="7315200" y="2057400"/>
            <a:ext cx="18288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7239000" y="2057400"/>
            <a:ext cx="2068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solidFill>
                  <a:srgbClr val="FFC000"/>
                </a:solidFill>
                <a:latin typeface="Arial" panose="020B0604020202020204" pitchFamily="34" charset="0"/>
              </a:rPr>
              <a:t>Assumption:</a:t>
            </a:r>
            <a:endParaRPr lang="en-US" altLang="zh-CN" sz="1800">
              <a:solidFill>
                <a:srgbClr val="FFC000"/>
              </a:solidFill>
              <a:latin typeface="Arial" panose="020B0604020202020204" pitchFamily="34" charset="0"/>
            </a:endParaRPr>
          </a:p>
          <a:p>
            <a:pPr eaLnBrk="1" hangingPunct="1">
              <a:spcBef>
                <a:spcPct val="0"/>
              </a:spcBef>
              <a:buFontTx/>
              <a:buNone/>
            </a:pPr>
            <a:r>
              <a:rPr lang="en-US" altLang="zh-CN" sz="1800">
                <a:solidFill>
                  <a:srgbClr val="FFC000"/>
                </a:solidFill>
                <a:latin typeface="Arial" panose="020B0604020202020204" pitchFamily="34" charset="0"/>
              </a:rPr>
              <a:t>Includes the time </a:t>
            </a:r>
            <a:endParaRPr lang="en-US" altLang="zh-CN" sz="1800">
              <a:solidFill>
                <a:srgbClr val="FFC000"/>
              </a:solidFill>
              <a:latin typeface="Arial" panose="020B0604020202020204" pitchFamily="34" charset="0"/>
            </a:endParaRPr>
          </a:p>
          <a:p>
            <a:pPr eaLnBrk="1" hangingPunct="1">
              <a:spcBef>
                <a:spcPct val="0"/>
              </a:spcBef>
              <a:buFontTx/>
              <a:buNone/>
            </a:pPr>
            <a:r>
              <a:rPr lang="en-US" altLang="zh-CN" sz="1800">
                <a:solidFill>
                  <a:srgbClr val="FFC000"/>
                </a:solidFill>
                <a:latin typeface="Arial" panose="020B0604020202020204" pitchFamily="34" charset="0"/>
              </a:rPr>
              <a:t>to handle </a:t>
            </a:r>
            <a:endParaRPr lang="en-US" altLang="zh-CN" sz="1800">
              <a:solidFill>
                <a:srgbClr val="FFC000"/>
              </a:solidFill>
              <a:latin typeface="Arial" panose="020B0604020202020204" pitchFamily="34" charset="0"/>
            </a:endParaRPr>
          </a:p>
          <a:p>
            <a:pPr eaLnBrk="1" hangingPunct="1">
              <a:spcBef>
                <a:spcPct val="0"/>
              </a:spcBef>
              <a:buFontTx/>
              <a:buNone/>
            </a:pPr>
            <a:r>
              <a:rPr lang="en-US" altLang="zh-CN" sz="1800">
                <a:solidFill>
                  <a:srgbClr val="FFC000"/>
                </a:solidFill>
                <a:latin typeface="Arial" panose="020B0604020202020204" pitchFamily="34" charset="0"/>
              </a:rPr>
              <a:t>a cache hit/miss</a:t>
            </a:r>
            <a:endParaRPr lang="zh-CN" altLang="en-US" sz="1800">
              <a:solidFill>
                <a:srgbClr val="FFC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92514" name="Rectangle 3"/>
          <p:cNvSpPr>
            <a:spLocks noGrp="1" noChangeArrowheads="1"/>
          </p:cNvSpPr>
          <p:nvPr>
            <p:ph type="body" idx="1"/>
          </p:nvPr>
        </p:nvSpPr>
        <p:spPr/>
        <p:txBody>
          <a:bodyPr/>
          <a:lstStyle/>
          <a:p>
            <a:pPr eaLnBrk="1" hangingPunct="1">
              <a:lnSpc>
                <a:spcPct val="90000"/>
              </a:lnSpc>
            </a:pPr>
            <a:r>
              <a:rPr lang="en-US" altLang="zh-CN" b="1"/>
              <a:t>Local miss rate</a:t>
            </a:r>
            <a:endParaRPr lang="en-US" altLang="zh-CN" b="1"/>
          </a:p>
          <a:p>
            <a:pPr eaLnBrk="1" hangingPunct="1">
              <a:lnSpc>
                <a:spcPct val="90000"/>
              </a:lnSpc>
              <a:buFontTx/>
              <a:buNone/>
            </a:pPr>
            <a:r>
              <a:rPr lang="en-US" altLang="zh-CN" b="1"/>
              <a:t>	</a:t>
            </a:r>
            <a:r>
              <a:rPr lang="en-US" altLang="zh-CN"/>
              <a:t>the number of misses in a cache</a:t>
            </a:r>
            <a:endParaRPr lang="en-US" altLang="zh-CN"/>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endParaRPr lang="en-US" altLang="zh-CN" b="1"/>
          </a:p>
          <a:p>
            <a:pPr eaLnBrk="1" hangingPunct="1">
              <a:lnSpc>
                <a:spcPct val="90000"/>
              </a:lnSpc>
              <a:buFontTx/>
              <a:buNone/>
            </a:pPr>
            <a:r>
              <a:rPr lang="en-US" altLang="zh-CN" b="1"/>
              <a:t>	</a:t>
            </a:r>
            <a:r>
              <a:rPr lang="en-US" altLang="zh-CN"/>
              <a:t>the number of misses in the cache </a:t>
            </a:r>
            <a:endParaRPr lang="en-US" altLang="zh-CN"/>
          </a:p>
          <a:p>
            <a:pPr eaLnBrk="1" hangingPunct="1">
              <a:lnSpc>
                <a:spcPct val="90000"/>
              </a:lnSpc>
              <a:buFontTx/>
              <a:buNone/>
            </a:pPr>
            <a:r>
              <a:rPr lang="en-US" altLang="zh-CN"/>
              <a:t>	divided by the number of mem accesses generated by the processor;</a:t>
            </a:r>
            <a:endParaRPr lang="en-US" altLang="zh-CN"/>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endParaRPr lang="en-US" altLang="zh-CN" i="1" baseline="-25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94562" name="Rectangle 3"/>
          <p:cNvSpPr>
            <a:spLocks noGrp="1" noChangeArrowheads="1"/>
          </p:cNvSpPr>
          <p:nvPr>
            <p:ph type="body" idx="1"/>
          </p:nvPr>
        </p:nvSpPr>
        <p:spPr/>
        <p:txBody>
          <a:bodyPr/>
          <a:lstStyle/>
          <a:p>
            <a:pPr eaLnBrk="1" hangingPunct="1">
              <a:lnSpc>
                <a:spcPct val="90000"/>
              </a:lnSpc>
            </a:pPr>
            <a:r>
              <a:rPr lang="en-US" altLang="zh-CN" b="1"/>
              <a:t>Local miss rate</a:t>
            </a:r>
            <a:endParaRPr lang="en-US" altLang="zh-CN" b="1"/>
          </a:p>
          <a:p>
            <a:pPr eaLnBrk="1" hangingPunct="1">
              <a:lnSpc>
                <a:spcPct val="90000"/>
              </a:lnSpc>
              <a:buFontTx/>
              <a:buNone/>
            </a:pPr>
            <a:r>
              <a:rPr lang="en-US" altLang="zh-CN" b="1"/>
              <a:t>	</a:t>
            </a:r>
            <a:r>
              <a:rPr lang="en-US" altLang="zh-CN"/>
              <a:t>the number of misses in a cache</a:t>
            </a:r>
            <a:endParaRPr lang="en-US" altLang="zh-CN"/>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endParaRPr lang="en-US" altLang="zh-CN" b="1"/>
          </a:p>
          <a:p>
            <a:pPr eaLnBrk="1" hangingPunct="1">
              <a:lnSpc>
                <a:spcPct val="90000"/>
              </a:lnSpc>
              <a:buFontTx/>
              <a:buNone/>
            </a:pPr>
            <a:r>
              <a:rPr lang="en-US" altLang="zh-CN" b="1"/>
              <a:t>	</a:t>
            </a:r>
            <a:r>
              <a:rPr lang="en-US" altLang="zh-CN"/>
              <a:t>the number of misses in the cache </a:t>
            </a:r>
            <a:endParaRPr lang="en-US" altLang="zh-CN"/>
          </a:p>
          <a:p>
            <a:pPr eaLnBrk="1" hangingPunct="1">
              <a:lnSpc>
                <a:spcPct val="90000"/>
              </a:lnSpc>
              <a:buFontTx/>
              <a:buNone/>
            </a:pPr>
            <a:r>
              <a:rPr lang="en-US" altLang="zh-CN"/>
              <a:t>	divided by the number of mem accesses generated by the processor;</a:t>
            </a:r>
            <a:endParaRPr lang="en-US" altLang="zh-CN"/>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endParaRPr lang="en-US" altLang="zh-CN" i="1" baseline="-25000"/>
          </a:p>
        </p:txBody>
      </p:sp>
      <p:sp>
        <p:nvSpPr>
          <p:cNvPr id="194563" name="Line 9"/>
          <p:cNvSpPr>
            <a:spLocks noChangeShapeType="1"/>
          </p:cNvSpPr>
          <p:nvPr/>
        </p:nvSpPr>
        <p:spPr bwMode="auto">
          <a:xfrm>
            <a:off x="3352800" y="6781800"/>
            <a:ext cx="48006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94564" name="TextBox 1"/>
          <p:cNvSpPr txBox="1">
            <a:spLocks noChangeArrowheads="1"/>
          </p:cNvSpPr>
          <p:nvPr/>
        </p:nvSpPr>
        <p:spPr bwMode="auto">
          <a:xfrm>
            <a:off x="6365875" y="3429000"/>
            <a:ext cx="277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US" sz="2400">
                <a:solidFill>
                  <a:srgbClr val="00B0F0"/>
                </a:solidFill>
                <a:latin typeface="Arial" panose="020B0604020202020204" pitchFamily="34" charset="0"/>
              </a:rPr>
              <a:t>  L1x Mrate</a:t>
            </a:r>
            <a:r>
              <a:rPr lang="en-US" altLang="en-US" sz="2400" baseline="-25000">
                <a:solidFill>
                  <a:srgbClr val="00B0F0"/>
                </a:solidFill>
                <a:latin typeface="Arial" panose="020B0604020202020204" pitchFamily="34" charset="0"/>
              </a:rPr>
              <a:t>L2</a:t>
            </a:r>
            <a:r>
              <a:rPr lang="en-US" altLang="en-US" sz="2400">
                <a:solidFill>
                  <a:srgbClr val="00B0F0"/>
                </a:solidFill>
                <a:latin typeface="Arial" panose="020B0604020202020204" pitchFamily="34" charset="0"/>
              </a:rPr>
              <a:t> / all</a:t>
            </a:r>
            <a:endParaRPr lang="en-US" altLang="en-US" sz="2400">
              <a:solidFill>
                <a:srgbClr val="00B0F0"/>
              </a:solidFill>
              <a:latin typeface="Arial" panose="020B0604020202020204" pitchFamily="34" charset="0"/>
            </a:endParaRPr>
          </a:p>
          <a:p>
            <a:pPr>
              <a:spcBef>
                <a:spcPct val="0"/>
              </a:spcBef>
              <a:buFontTx/>
              <a:buNone/>
            </a:pPr>
            <a:r>
              <a:rPr lang="en-US" altLang="en-US" sz="2400">
                <a:solidFill>
                  <a:srgbClr val="00B0F0"/>
                </a:solidFill>
                <a:latin typeface="Arial" panose="020B0604020202020204" pitchFamily="34" charset="0"/>
              </a:rPr>
              <a:t>=(L1/all) x Mrate</a:t>
            </a:r>
            <a:r>
              <a:rPr lang="en-US" altLang="en-US" sz="2400" baseline="-25000">
                <a:solidFill>
                  <a:srgbClr val="00B0F0"/>
                </a:solidFill>
                <a:latin typeface="Arial" panose="020B0604020202020204" pitchFamily="34" charset="0"/>
              </a:rPr>
              <a:t>L2</a:t>
            </a:r>
            <a:endParaRPr lang="en-US" altLang="en-US" sz="2400" baseline="-25000">
              <a:solidFill>
                <a:srgbClr val="00B0F0"/>
              </a:solidFill>
              <a:latin typeface="Arial" panose="020B0604020202020204" pitchFamily="34" charset="0"/>
            </a:endParaRPr>
          </a:p>
          <a:p>
            <a:pPr>
              <a:spcBef>
                <a:spcPct val="0"/>
              </a:spcBef>
              <a:buFontTx/>
              <a:buNone/>
            </a:pPr>
            <a:r>
              <a:rPr lang="en-US" altLang="en-US" sz="2400">
                <a:solidFill>
                  <a:srgbClr val="00B0F0"/>
                </a:solidFill>
                <a:latin typeface="Arial" panose="020B0604020202020204" pitchFamily="34" charset="0"/>
              </a:rPr>
              <a:t>=Mrate</a:t>
            </a:r>
            <a:r>
              <a:rPr lang="en-US" altLang="en-US" sz="2400" baseline="-25000">
                <a:solidFill>
                  <a:srgbClr val="00B0F0"/>
                </a:solidFill>
                <a:latin typeface="Arial" panose="020B0604020202020204" pitchFamily="34" charset="0"/>
              </a:rPr>
              <a:t>L1</a:t>
            </a:r>
            <a:r>
              <a:rPr lang="en-US" altLang="en-US" sz="2400">
                <a:solidFill>
                  <a:srgbClr val="00B0F0"/>
                </a:solidFill>
                <a:latin typeface="Arial" panose="020B0604020202020204" pitchFamily="34" charset="0"/>
              </a:rPr>
              <a:t> x Mrate</a:t>
            </a:r>
            <a:r>
              <a:rPr lang="en-US" altLang="en-US" sz="2400" baseline="-25000">
                <a:solidFill>
                  <a:srgbClr val="00B0F0"/>
                </a:solidFill>
                <a:latin typeface="Arial" panose="020B0604020202020204" pitchFamily="34" charset="0"/>
              </a:rPr>
              <a:t>L2</a:t>
            </a:r>
            <a:endParaRPr lang="en-US" altLang="en-US" sz="2400" baseline="-25000">
              <a:solidFill>
                <a:srgbClr val="00B0F0"/>
              </a:solidFill>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p:txBody>
          <a:bodyPr/>
          <a:lstStyle/>
          <a:p>
            <a:pPr eaLnBrk="1" hangingPunct="1"/>
            <a:r>
              <a:rPr lang="en-US" altLang="zh-CN"/>
              <a:t>Opt #4: Multilevel Cache</a:t>
            </a:r>
            <a:endParaRPr lang="en-US" altLang="zh-CN"/>
          </a:p>
        </p:txBody>
      </p:sp>
      <p:sp>
        <p:nvSpPr>
          <p:cNvPr id="196610" name="Rectangle 3"/>
          <p:cNvSpPr>
            <a:spLocks noGrp="1" noChangeArrowheads="1"/>
          </p:cNvSpPr>
          <p:nvPr>
            <p:ph type="body" idx="1"/>
          </p:nvPr>
        </p:nvSpPr>
        <p:spPr/>
        <p:txBody>
          <a:bodyPr/>
          <a:lstStyle/>
          <a:p>
            <a:pPr eaLnBrk="1" hangingPunct="1">
              <a:lnSpc>
                <a:spcPct val="90000"/>
              </a:lnSpc>
            </a:pPr>
            <a:r>
              <a:rPr lang="en-US" altLang="zh-CN" b="1" dirty="0"/>
              <a:t>Multilevel inclusion</a:t>
            </a:r>
            <a:endParaRPr lang="en-US" altLang="zh-CN" b="1" dirty="0"/>
          </a:p>
          <a:p>
            <a:pPr eaLnBrk="1" hangingPunct="1">
              <a:lnSpc>
                <a:spcPct val="90000"/>
              </a:lnSpc>
              <a:buFontTx/>
              <a:buNone/>
            </a:pPr>
            <a:r>
              <a:rPr lang="en-US" altLang="zh-CN" b="1" dirty="0"/>
              <a:t>	</a:t>
            </a:r>
            <a:r>
              <a:rPr lang="en-US" altLang="zh-CN" dirty="0"/>
              <a:t>L1 data always present in L2;</a:t>
            </a:r>
            <a:endParaRPr lang="en-US" altLang="zh-CN" dirty="0"/>
          </a:p>
          <a:p>
            <a:pPr eaLnBrk="1" hangingPunct="1">
              <a:lnSpc>
                <a:spcPct val="90000"/>
              </a:lnSpc>
              <a:buFontTx/>
              <a:buNone/>
            </a:pPr>
            <a:r>
              <a:rPr lang="en-US" altLang="zh-CN" dirty="0"/>
              <a:t>	ease consistency checking by targeting </a:t>
            </a:r>
            <a:endParaRPr lang="en-US" altLang="zh-CN" dirty="0"/>
          </a:p>
          <a:p>
            <a:pPr eaLnBrk="1" hangingPunct="1">
              <a:lnSpc>
                <a:spcPct val="90000"/>
              </a:lnSpc>
              <a:buFontTx/>
              <a:buNone/>
            </a:pPr>
            <a:r>
              <a:rPr lang="en-US" altLang="zh-CN" dirty="0"/>
              <a:t>	only L2 cache;</a:t>
            </a:r>
            <a:endParaRPr lang="en-US" altLang="zh-CN" b="1" dirty="0"/>
          </a:p>
          <a:p>
            <a:pPr eaLnBrk="1" hangingPunct="1">
              <a:lnSpc>
                <a:spcPct val="90000"/>
              </a:lnSpc>
            </a:pPr>
            <a:r>
              <a:rPr lang="en-US" altLang="zh-CN" b="1" dirty="0"/>
              <a:t>Multilevel exclusion</a:t>
            </a:r>
            <a:endParaRPr lang="en-US" altLang="zh-CN" b="1" dirty="0"/>
          </a:p>
          <a:p>
            <a:pPr eaLnBrk="1" hangingPunct="1">
              <a:lnSpc>
                <a:spcPct val="90000"/>
              </a:lnSpc>
              <a:buFontTx/>
              <a:buNone/>
            </a:pPr>
            <a:r>
              <a:rPr lang="en-US" altLang="zh-CN" b="1" dirty="0"/>
              <a:t>	</a:t>
            </a:r>
            <a:r>
              <a:rPr lang="en-US" altLang="zh-CN" dirty="0"/>
              <a:t>for L2 slightly bigger than L1,</a:t>
            </a:r>
            <a:endParaRPr lang="en-US" altLang="zh-CN" dirty="0"/>
          </a:p>
          <a:p>
            <a:pPr eaLnBrk="1" hangingPunct="1">
              <a:lnSpc>
                <a:spcPct val="90000"/>
              </a:lnSpc>
              <a:buFontTx/>
              <a:buNone/>
            </a:pPr>
            <a:r>
              <a:rPr lang="en-US" altLang="zh-CN" dirty="0"/>
              <a:t>	L1 data are never found in L2;</a:t>
            </a:r>
            <a:endParaRPr lang="en-US" altLang="zh-CN" dirty="0"/>
          </a:p>
          <a:p>
            <a:pPr eaLnBrk="1" hangingPunct="1">
              <a:lnSpc>
                <a:spcPct val="90000"/>
              </a:lnSpc>
              <a:buFontTx/>
              <a:buNone/>
            </a:pPr>
            <a:r>
              <a:rPr lang="en-US" altLang="zh-CN" dirty="0"/>
              <a:t>	L1 miss results in a swap of blocks </a:t>
            </a:r>
            <a:endParaRPr lang="en-US" altLang="zh-CN" dirty="0"/>
          </a:p>
          <a:p>
            <a:pPr eaLnBrk="1" hangingPunct="1">
              <a:lnSpc>
                <a:spcPct val="90000"/>
              </a:lnSpc>
              <a:buFontTx/>
              <a:buNone/>
            </a:pPr>
            <a:r>
              <a:rPr lang="en-US" altLang="zh-CN" dirty="0"/>
              <a:t>	between L1 and L2;</a:t>
            </a:r>
            <a:endParaRPr lang="en-US" altLang="zh-CN" i="1" baseline="-25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3"/>
          <p:cNvSpPr>
            <a:spLocks noGrp="1" noChangeArrowheads="1"/>
          </p:cNvSpPr>
          <p:nvPr>
            <p:ph type="body" idx="1"/>
          </p:nvPr>
        </p:nvSpPr>
        <p:spPr/>
        <p:txBody>
          <a:bodyPr/>
          <a:lstStyle/>
          <a:p>
            <a:pPr eaLnBrk="1" hangingPunct="1">
              <a:lnSpc>
                <a:spcPct val="90000"/>
              </a:lnSpc>
            </a:pPr>
            <a:r>
              <a:rPr lang="en-US" altLang="zh-CN" b="1"/>
              <a:t>Example</a:t>
            </a:r>
            <a:endParaRPr lang="en-US" altLang="zh-CN" b="1"/>
          </a:p>
          <a:p>
            <a:pPr eaLnBrk="1" hangingPunct="1">
              <a:lnSpc>
                <a:spcPct val="90000"/>
              </a:lnSpc>
              <a:buFontTx/>
              <a:buNone/>
            </a:pPr>
            <a:r>
              <a:rPr lang="en-US" altLang="zh-CN" b="1"/>
              <a:t>	</a:t>
            </a:r>
            <a:r>
              <a:rPr lang="en-US" altLang="zh-CN"/>
              <a:t>1000 mem references -&gt; 40 misses in L1 and 20 misses in L2;</a:t>
            </a:r>
            <a:endParaRPr lang="en-US" altLang="zh-CN"/>
          </a:p>
          <a:p>
            <a:pPr eaLnBrk="1" hangingPunct="1">
              <a:lnSpc>
                <a:spcPct val="90000"/>
              </a:lnSpc>
              <a:buFontTx/>
              <a:buNone/>
            </a:pPr>
            <a:r>
              <a:rPr lang="en-US" altLang="zh-CN"/>
              <a:t>	miss penalty from L2 is 200 cc;</a:t>
            </a:r>
            <a:endParaRPr lang="en-US" altLang="zh-CN"/>
          </a:p>
          <a:p>
            <a:pPr eaLnBrk="1" hangingPunct="1">
              <a:lnSpc>
                <a:spcPct val="90000"/>
              </a:lnSpc>
              <a:buFontTx/>
              <a:buNone/>
            </a:pPr>
            <a:r>
              <a:rPr lang="en-US" altLang="zh-CN"/>
              <a:t>	hit time of L2 is 10 cc;</a:t>
            </a:r>
            <a:endParaRPr lang="en-US" altLang="zh-CN"/>
          </a:p>
          <a:p>
            <a:pPr eaLnBrk="1" hangingPunct="1">
              <a:lnSpc>
                <a:spcPct val="90000"/>
              </a:lnSpc>
              <a:buFontTx/>
              <a:buNone/>
            </a:pPr>
            <a:r>
              <a:rPr lang="en-US" altLang="zh-CN"/>
              <a:t>	hit time of L1 is 1 cc;</a:t>
            </a:r>
            <a:endParaRPr lang="en-US" altLang="zh-CN"/>
          </a:p>
          <a:p>
            <a:pPr eaLnBrk="1" hangingPunct="1">
              <a:lnSpc>
                <a:spcPct val="90000"/>
              </a:lnSpc>
              <a:buFontTx/>
              <a:buNone/>
            </a:pPr>
            <a:r>
              <a:rPr lang="en-US" altLang="zh-CN"/>
              <a:t>	1.5 mem references per instruction;</a:t>
            </a:r>
            <a:endParaRPr lang="en-US" altLang="zh-CN"/>
          </a:p>
          <a:p>
            <a:pPr eaLnBrk="1" hangingPunct="1">
              <a:lnSpc>
                <a:spcPct val="90000"/>
              </a:lnSpc>
              <a:buFontTx/>
              <a:buNone/>
            </a:pPr>
            <a:r>
              <a:rPr lang="en-US" altLang="zh-CN" b="1"/>
              <a:t>Q: 1.</a:t>
            </a:r>
            <a:r>
              <a:rPr lang="en-US" altLang="zh-CN"/>
              <a:t> various miss rates?</a:t>
            </a:r>
            <a:endParaRPr lang="en-US" altLang="zh-CN"/>
          </a:p>
          <a:p>
            <a:pPr eaLnBrk="1" hangingPunct="1">
              <a:lnSpc>
                <a:spcPct val="90000"/>
              </a:lnSpc>
              <a:buFontTx/>
              <a:buNone/>
            </a:pPr>
            <a:r>
              <a:rPr lang="en-US" altLang="zh-CN"/>
              <a:t>	  </a:t>
            </a:r>
            <a:r>
              <a:rPr lang="en-US" altLang="zh-CN" b="1"/>
              <a:t>2.</a:t>
            </a:r>
            <a:r>
              <a:rPr lang="en-US" altLang="zh-CN"/>
              <a:t> avg mem access time?</a:t>
            </a:r>
            <a:endParaRPr lang="en-US" altLang="zh-CN"/>
          </a:p>
          <a:p>
            <a:pPr eaLnBrk="1" hangingPunct="1">
              <a:lnSpc>
                <a:spcPct val="90000"/>
              </a:lnSpc>
              <a:buFontTx/>
              <a:buNone/>
            </a:pPr>
            <a:r>
              <a:rPr lang="en-US" altLang="zh-CN"/>
              <a:t>	  </a:t>
            </a:r>
            <a:r>
              <a:rPr lang="en-US" altLang="zh-CN" b="1"/>
              <a:t>3.</a:t>
            </a:r>
            <a:r>
              <a:rPr lang="en-US" altLang="zh-CN"/>
              <a:t> avg stall cycles per instruction?</a:t>
            </a:r>
            <a:endParaRPr lang="en-US" altLang="zh-CN" b="1"/>
          </a:p>
        </p:txBody>
      </p:sp>
      <p:sp>
        <p:nvSpPr>
          <p:cNvPr id="198658" name="Rectangle 2"/>
          <p:cNvSpPr>
            <a:spLocks noGrp="1" noChangeArrowheads="1"/>
          </p:cNvSpPr>
          <p:nvPr>
            <p:ph type="title"/>
          </p:nvPr>
        </p:nvSpPr>
        <p:spPr/>
        <p:txBody>
          <a:bodyPr/>
          <a:lstStyle/>
          <a:p>
            <a:pPr eaLnBrk="1" hangingPunct="1"/>
            <a:r>
              <a:rPr lang="en-US" altLang="zh-CN"/>
              <a:t>Opt #4: Multilevel Cache</a:t>
            </a:r>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1.</a:t>
            </a:r>
            <a:r>
              <a:rPr lang="en-US" altLang="zh-CN"/>
              <a:t> various miss rates?</a:t>
            </a:r>
            <a:endParaRPr lang="en-US" altLang="zh-CN"/>
          </a:p>
          <a:p>
            <a:pPr eaLnBrk="1" hangingPunct="1">
              <a:buFontTx/>
              <a:buNone/>
            </a:pPr>
            <a:r>
              <a:rPr lang="en-US" altLang="zh-CN"/>
              <a:t>	</a:t>
            </a:r>
            <a:r>
              <a:rPr lang="en-US" altLang="zh-CN" b="1"/>
              <a:t>L1: </a:t>
            </a:r>
            <a:r>
              <a:rPr lang="en-US" altLang="zh-CN"/>
              <a:t>local = global</a:t>
            </a:r>
            <a:endParaRPr lang="en-US" altLang="zh-CN"/>
          </a:p>
          <a:p>
            <a:pPr eaLnBrk="1" hangingPunct="1">
              <a:buFontTx/>
              <a:buNone/>
            </a:pPr>
            <a:r>
              <a:rPr lang="en-US" altLang="zh-CN"/>
              <a:t>	40/1000 = 4%</a:t>
            </a:r>
            <a:endParaRPr lang="en-US" altLang="zh-CN"/>
          </a:p>
          <a:p>
            <a:pPr eaLnBrk="1" hangingPunct="1">
              <a:buFontTx/>
              <a:buNone/>
            </a:pPr>
            <a:r>
              <a:rPr lang="en-US" altLang="zh-CN"/>
              <a:t>	</a:t>
            </a:r>
            <a:r>
              <a:rPr lang="en-US" altLang="zh-CN" b="1"/>
              <a:t>L2:</a:t>
            </a:r>
            <a:endParaRPr lang="en-US" altLang="zh-CN" b="1"/>
          </a:p>
          <a:p>
            <a:pPr eaLnBrk="1" hangingPunct="1">
              <a:buFontTx/>
              <a:buNone/>
            </a:pPr>
            <a:r>
              <a:rPr lang="en-US" altLang="zh-CN" b="1"/>
              <a:t>	</a:t>
            </a:r>
            <a:r>
              <a:rPr lang="en-US" altLang="zh-CN"/>
              <a:t>local: 20/40 = 50%</a:t>
            </a:r>
            <a:endParaRPr lang="en-US" altLang="zh-CN"/>
          </a:p>
          <a:p>
            <a:pPr eaLnBrk="1" hangingPunct="1">
              <a:buFontTx/>
              <a:buNone/>
            </a:pPr>
            <a:r>
              <a:rPr lang="en-US" altLang="zh-CN"/>
              <a:t>	global: 20/1000 = 2%</a:t>
            </a:r>
            <a:endParaRPr lang="en-US" altLang="zh-CN" b="1"/>
          </a:p>
        </p:txBody>
      </p:sp>
      <p:sp>
        <p:nvSpPr>
          <p:cNvPr id="199682" name="Rectangle 2"/>
          <p:cNvSpPr>
            <a:spLocks noGrp="1" noChangeArrowheads="1"/>
          </p:cNvSpPr>
          <p:nvPr>
            <p:ph type="title"/>
          </p:nvPr>
        </p:nvSpPr>
        <p:spPr/>
        <p:txBody>
          <a:bodyPr/>
          <a:lstStyle/>
          <a:p>
            <a:pPr eaLnBrk="1" hangingPunct="1"/>
            <a:r>
              <a:rPr lang="en-US" altLang="zh-CN"/>
              <a:t>Opt #4: Multilevel Cache</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2513012"/>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Technology &amp; Optimizations</a:t>
            </a:r>
            <a:endParaRPr lang="en-US" altLang="zh-CN" kern="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2.</a:t>
            </a:r>
            <a:r>
              <a:rPr lang="en-US" altLang="zh-CN"/>
              <a:t> avg mem access time?</a:t>
            </a:r>
            <a:endParaRPr lang="en-US" altLang="zh-CN"/>
          </a:p>
          <a:p>
            <a:pPr eaLnBrk="1" hangingPunct="1">
              <a:buFontTx/>
              <a:buNone/>
            </a:pPr>
            <a:r>
              <a:rPr lang="en-US" altLang="zh-CN"/>
              <a:t>	average memory access time</a:t>
            </a:r>
            <a:endParaRPr lang="en-US" altLang="zh-CN"/>
          </a:p>
          <a:p>
            <a:pPr eaLnBrk="1" hangingPunct="1">
              <a:buFontTx/>
              <a:buNone/>
            </a:pPr>
            <a:r>
              <a:rPr lang="en-US" altLang="zh-CN"/>
              <a:t>=Hit time</a:t>
            </a:r>
            <a:r>
              <a:rPr lang="en-US" altLang="zh-CN" baseline="-25000"/>
              <a:t>L1</a:t>
            </a:r>
            <a:r>
              <a:rPr lang="en-US" altLang="zh-CN"/>
              <a:t> + Miss rate</a:t>
            </a:r>
            <a:r>
              <a:rPr lang="en-US" altLang="zh-CN" baseline="-25000"/>
              <a:t>L1</a:t>
            </a:r>
            <a:endParaRPr lang="en-US" altLang="zh-CN" baseline="-25000"/>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endParaRPr lang="en-US" altLang="zh-CN"/>
          </a:p>
          <a:p>
            <a:pPr eaLnBrk="1" hangingPunct="1">
              <a:buFontTx/>
              <a:buNone/>
            </a:pPr>
            <a:r>
              <a:rPr lang="en-US" altLang="zh-CN"/>
              <a:t>=1 + 4% x (10 + 50% x 200)</a:t>
            </a:r>
            <a:endParaRPr lang="en-US" altLang="zh-CN"/>
          </a:p>
          <a:p>
            <a:pPr eaLnBrk="1" hangingPunct="1">
              <a:buFontTx/>
              <a:buNone/>
            </a:pPr>
            <a:r>
              <a:rPr lang="en-US" altLang="zh-CN"/>
              <a:t>=5.4</a:t>
            </a:r>
            <a:endParaRPr lang="en-US" altLang="zh-CN"/>
          </a:p>
        </p:txBody>
      </p:sp>
      <p:sp>
        <p:nvSpPr>
          <p:cNvPr id="200706" name="Rectangle 2"/>
          <p:cNvSpPr>
            <a:spLocks noGrp="1" noChangeArrowheads="1"/>
          </p:cNvSpPr>
          <p:nvPr>
            <p:ph type="title"/>
          </p:nvPr>
        </p:nvSpPr>
        <p:spPr/>
        <p:txBody>
          <a:bodyPr/>
          <a:lstStyle/>
          <a:p>
            <a:pPr eaLnBrk="1" hangingPunct="1"/>
            <a:r>
              <a:rPr lang="en-US" altLang="zh-CN"/>
              <a:t>Opt #4: Multilevel Cache</a:t>
            </a:r>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3"/>
          <p:cNvSpPr>
            <a:spLocks noGrp="1" noChangeArrowheads="1"/>
          </p:cNvSpPr>
          <p:nvPr>
            <p:ph type="body" idx="1"/>
          </p:nvPr>
        </p:nvSpPr>
        <p:spPr/>
        <p:txBody>
          <a:bodyPr/>
          <a:lstStyle/>
          <a:p>
            <a:pPr eaLnBrk="1" hangingPunct="1"/>
            <a:r>
              <a:rPr lang="en-US" altLang="zh-CN" b="1"/>
              <a:t>Answer</a:t>
            </a:r>
            <a:endParaRPr lang="en-US" altLang="zh-CN" b="1"/>
          </a:p>
          <a:p>
            <a:pPr eaLnBrk="1" hangingPunct="1">
              <a:buFontTx/>
              <a:buNone/>
            </a:pPr>
            <a:r>
              <a:rPr lang="en-US" altLang="zh-CN"/>
              <a:t>	 </a:t>
            </a:r>
            <a:r>
              <a:rPr lang="en-US" altLang="zh-CN" b="1"/>
              <a:t>3.</a:t>
            </a:r>
            <a:r>
              <a:rPr lang="en-US" altLang="zh-CN"/>
              <a:t> avg stall cycles per instruction?</a:t>
            </a:r>
            <a:endParaRPr lang="en-US" altLang="zh-CN"/>
          </a:p>
          <a:p>
            <a:pPr eaLnBrk="1" hangingPunct="1">
              <a:buFontTx/>
              <a:buNone/>
            </a:pPr>
            <a:r>
              <a:rPr lang="en-US" altLang="zh-CN"/>
              <a:t>	average stall cycles per instruction</a:t>
            </a:r>
            <a:endParaRPr lang="en-US" altLang="zh-CN"/>
          </a:p>
          <a:p>
            <a:pPr eaLnBrk="1" hangingPunct="1">
              <a:buFontTx/>
              <a:buNone/>
            </a:pPr>
            <a:r>
              <a:rPr lang="en-US" altLang="zh-CN"/>
              <a:t>=Misses per instruction</a:t>
            </a:r>
            <a:r>
              <a:rPr lang="en-US" altLang="zh-CN" baseline="-25000"/>
              <a:t>L1</a:t>
            </a:r>
            <a:r>
              <a:rPr lang="en-US" altLang="zh-CN"/>
              <a:t> x Hit time</a:t>
            </a:r>
            <a:r>
              <a:rPr lang="en-US" altLang="zh-CN" baseline="-25000"/>
              <a:t>L2</a:t>
            </a:r>
            <a:endParaRPr lang="en-US" altLang="zh-CN" baseline="-25000"/>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a:p>
          <a:p>
            <a:pPr eaLnBrk="1" hangingPunct="1">
              <a:buFontTx/>
              <a:buNone/>
            </a:pPr>
            <a:r>
              <a:rPr lang="en-US" altLang="zh-CN"/>
              <a:t>=(1.5x40/1000)x10+(1.5x20/1000)x200</a:t>
            </a:r>
            <a:endParaRPr lang="en-US" altLang="zh-CN"/>
          </a:p>
          <a:p>
            <a:pPr eaLnBrk="1" hangingPunct="1">
              <a:buFontTx/>
              <a:buNone/>
            </a:pPr>
            <a:r>
              <a:rPr lang="en-US" altLang="zh-CN"/>
              <a:t>=6.6</a:t>
            </a:r>
            <a:endParaRPr lang="en-US" altLang="zh-CN"/>
          </a:p>
        </p:txBody>
      </p:sp>
      <p:sp>
        <p:nvSpPr>
          <p:cNvPr id="201730" name="Rectangle 2"/>
          <p:cNvSpPr>
            <a:spLocks noGrp="1" noChangeArrowheads="1"/>
          </p:cNvSpPr>
          <p:nvPr>
            <p:ph type="title"/>
          </p:nvPr>
        </p:nvSpPr>
        <p:spPr/>
        <p:txBody>
          <a:bodyPr/>
          <a:lstStyle/>
          <a:p>
            <a:pPr eaLnBrk="1" hangingPunct="1"/>
            <a:r>
              <a:rPr lang="en-US" altLang="zh-CN"/>
              <a:t>Opt #4: Multilevel Cache</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ChangeArrowheads="1"/>
          </p:cNvSpPr>
          <p:nvPr>
            <p:ph type="title"/>
          </p:nvPr>
        </p:nvSpPr>
        <p:spPr/>
        <p:txBody>
          <a:bodyPr/>
          <a:lstStyle/>
          <a:p>
            <a:pPr eaLnBrk="1" hangingPunct="1"/>
            <a:r>
              <a:rPr lang="en-US" altLang="zh-CN" sz="4000"/>
              <a:t>Opt #5: Prioritize read misses</a:t>
            </a:r>
            <a:br>
              <a:rPr lang="en-US" altLang="zh-CN" sz="4000"/>
            </a:br>
            <a:r>
              <a:rPr lang="en-US" altLang="zh-CN" sz="4000"/>
              <a:t>over writes</a:t>
            </a:r>
            <a:endParaRPr lang="en-US" altLang="zh-CN" sz="4000"/>
          </a:p>
        </p:txBody>
      </p:sp>
      <p:sp>
        <p:nvSpPr>
          <p:cNvPr id="202754" name="Rectangle 3"/>
          <p:cNvSpPr>
            <a:spLocks noGrp="1" noChangeArrowheads="1"/>
          </p:cNvSpPr>
          <p:nvPr>
            <p:ph type="body" idx="1"/>
          </p:nvPr>
        </p:nvSpPr>
        <p:spPr/>
        <p:txBody>
          <a:bodyPr/>
          <a:lstStyle/>
          <a:p>
            <a:pPr eaLnBrk="1" hangingPunct="1"/>
            <a:r>
              <a:rPr lang="en-US" altLang="zh-CN" b="1"/>
              <a:t>Reduce</a:t>
            </a:r>
            <a:r>
              <a:rPr lang="en-US" altLang="zh-CN"/>
              <a:t> miss penalty</a:t>
            </a:r>
            <a:endParaRPr lang="en-US" altLang="zh-CN"/>
          </a:p>
          <a:p>
            <a:pPr eaLnBrk="1" hangingPunct="1"/>
            <a:endParaRPr lang="en-US" altLang="zh-CN"/>
          </a:p>
          <a:p>
            <a:pPr eaLnBrk="1" hangingPunct="1"/>
            <a:r>
              <a:rPr lang="en-US" altLang="zh-CN"/>
              <a:t>not simply stall read miss until write buffer empties,</a:t>
            </a:r>
            <a:endParaRPr lang="en-US" altLang="zh-CN"/>
          </a:p>
          <a:p>
            <a:pPr eaLnBrk="1" hangingPunct="1">
              <a:buFontTx/>
              <a:buNone/>
            </a:pPr>
            <a:r>
              <a:rPr lang="en-US" altLang="zh-CN"/>
              <a:t>	check the contents of write buffer, </a:t>
            </a:r>
            <a:endParaRPr lang="en-US" altLang="zh-CN"/>
          </a:p>
          <a:p>
            <a:pPr eaLnBrk="1" hangingPunct="1">
              <a:buFontTx/>
              <a:buNone/>
            </a:pPr>
            <a:r>
              <a:rPr lang="en-US" altLang="zh-CN"/>
              <a:t>	let the read miss continue </a:t>
            </a:r>
            <a:endParaRPr lang="en-US" altLang="zh-CN"/>
          </a:p>
          <a:p>
            <a:pPr eaLnBrk="1" hangingPunct="1">
              <a:buFontTx/>
              <a:buNone/>
            </a:pPr>
            <a:r>
              <a:rPr lang="en-US" altLang="zh-CN"/>
              <a:t>	if no conflicts with write buffer &amp; memory system is available</a:t>
            </a:r>
            <a:endParaRPr lang="en-US" altLang="zh-CN"/>
          </a:p>
          <a:p>
            <a:pPr eaLnBrk="1" hangingPunct="1"/>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057400"/>
            <a:ext cx="7800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2" name="Rectangle 3"/>
          <p:cNvSpPr>
            <a:spLocks noGrp="1" noChangeArrowheads="1"/>
          </p:cNvSpPr>
          <p:nvPr>
            <p:ph type="body" idx="1"/>
          </p:nvPr>
        </p:nvSpPr>
        <p:spPr/>
        <p:txBody>
          <a:bodyPr/>
          <a:lstStyle/>
          <a:p>
            <a:pPr eaLnBrk="1" hangingPunct="1">
              <a:lnSpc>
                <a:spcPct val="90000"/>
              </a:lnSpc>
            </a:pPr>
            <a:r>
              <a:rPr lang="en-US" altLang="zh-CN" b="1"/>
              <a:t>Why</a:t>
            </a:r>
            <a:endParaRPr lang="en-US" altLang="zh-CN" b="1"/>
          </a:p>
          <a:p>
            <a:pPr eaLnBrk="1" hangingPunct="1">
              <a:lnSpc>
                <a:spcPct val="90000"/>
              </a:lnSpc>
            </a:pPr>
            <a:endParaRPr lang="en-US" altLang="zh-CN" b="1"/>
          </a:p>
          <a:p>
            <a:pPr eaLnBrk="1" hangingPunct="1">
              <a:lnSpc>
                <a:spcPct val="90000"/>
              </a:lnSpc>
            </a:pPr>
            <a:endParaRPr lang="en-US" altLang="zh-CN" b="1"/>
          </a:p>
          <a:p>
            <a:pPr eaLnBrk="1" hangingPunct="1">
              <a:lnSpc>
                <a:spcPct val="90000"/>
              </a:lnSpc>
              <a:buFontTx/>
              <a:buNone/>
            </a:pPr>
            <a:r>
              <a:rPr lang="en-US" altLang="zh-CN"/>
              <a:t>	for the code sequence, assume a direct-mapped,</a:t>
            </a:r>
            <a:r>
              <a:rPr lang="en-US" altLang="zh-CN" b="1"/>
              <a:t> write-through</a:t>
            </a:r>
            <a:r>
              <a:rPr lang="en-US" altLang="zh-CN"/>
              <a:t> cache that maps 512 and 1024 to the same block;</a:t>
            </a:r>
            <a:endParaRPr lang="en-US" altLang="zh-CN"/>
          </a:p>
          <a:p>
            <a:pPr eaLnBrk="1" hangingPunct="1">
              <a:lnSpc>
                <a:spcPct val="90000"/>
              </a:lnSpc>
              <a:buFontTx/>
              <a:buNone/>
            </a:pPr>
            <a:r>
              <a:rPr lang="en-US" altLang="zh-CN"/>
              <a:t>	a four-word write buffer is </a:t>
            </a:r>
            <a:r>
              <a:rPr lang="en-US" altLang="zh-CN" b="1"/>
              <a:t>not</a:t>
            </a:r>
            <a:r>
              <a:rPr lang="en-US" altLang="zh-CN"/>
              <a:t> checked on a read miss.</a:t>
            </a:r>
            <a:endParaRPr lang="en-US" altLang="zh-CN"/>
          </a:p>
          <a:p>
            <a:pPr eaLnBrk="1" hangingPunct="1">
              <a:lnSpc>
                <a:spcPct val="90000"/>
              </a:lnSpc>
              <a:buFontTx/>
              <a:buNone/>
            </a:pPr>
            <a:r>
              <a:rPr lang="en-US" altLang="zh-CN"/>
              <a:t>	</a:t>
            </a:r>
            <a:r>
              <a:rPr lang="en-US" altLang="zh-CN" b="1"/>
              <a:t>R2.value ≡ R3.value ?    </a:t>
            </a:r>
            <a:endParaRPr lang="en-US" altLang="zh-CN" b="1"/>
          </a:p>
        </p:txBody>
      </p:sp>
      <p:sp>
        <p:nvSpPr>
          <p:cNvPr id="204803" name="Rectangle 2"/>
          <p:cNvSpPr>
            <a:spLocks noGrp="1" noChangeArrowheads="1"/>
          </p:cNvSpPr>
          <p:nvPr>
            <p:ph type="title"/>
          </p:nvPr>
        </p:nvSpPr>
        <p:spPr/>
        <p:txBody>
          <a:bodyPr/>
          <a:lstStyle/>
          <a:p>
            <a:pPr eaLnBrk="1" hangingPunct="1"/>
            <a:r>
              <a:rPr lang="en-US" altLang="zh-CN" sz="4000" dirty="0" err="1"/>
              <a:t>Opt</a:t>
            </a:r>
            <a:r>
              <a:rPr lang="en-US" altLang="zh-CN" sz="4000" dirty="0"/>
              <a:t> #5: Prioritize read misses</a:t>
            </a:r>
            <a:br>
              <a:rPr lang="en-US" altLang="zh-CN" sz="4000" dirty="0"/>
            </a:br>
            <a:r>
              <a:rPr lang="en-US" altLang="zh-CN" sz="4000" dirty="0"/>
              <a:t>over writes</a:t>
            </a:r>
            <a:endParaRPr lang="en-US" altLang="zh-CN" sz="4000" dirty="0"/>
          </a:p>
        </p:txBody>
      </p:sp>
      <p:sp>
        <p:nvSpPr>
          <p:cNvPr id="5" name="TextBox 4"/>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panose="02010600030101010101" pitchFamily="2" charset="-122"/>
              </a:rPr>
              <a:t>*read-after-write data hazard</a:t>
            </a:r>
            <a:endParaRPr lang="zh-CN" altLang="en-US" dirty="0">
              <a:latin typeface="+mn-lt"/>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solidFill>
                  <a:srgbClr val="00FF00"/>
                </a:solidFill>
              </a:rPr>
              <a:t>Hit Time</a:t>
            </a:r>
            <a:r>
              <a:rPr lang="en-US" altLang="zh-CN" sz="3200"/>
              <a:t> + </a:t>
            </a:r>
            <a:r>
              <a:rPr lang="en-US" altLang="zh-CN" sz="3200">
                <a:solidFill>
                  <a:schemeClr val="tx1"/>
                </a:solidFill>
              </a:rPr>
              <a:t>Miss Rate</a:t>
            </a:r>
            <a:r>
              <a:rPr lang="en-US" altLang="zh-CN" sz="3200"/>
              <a:t> x </a:t>
            </a:r>
            <a:r>
              <a:rPr lang="en-US" altLang="zh-CN" sz="3200">
                <a:solidFill>
                  <a:schemeClr val="tx1"/>
                </a:solidFill>
              </a:rPr>
              <a:t>Miss Penalty</a:t>
            </a:r>
            <a:endParaRPr lang="en-US" altLang="zh-CN" sz="3200">
              <a:solidFill>
                <a:schemeClr val="tx1"/>
              </a:solidFill>
            </a:endParaRPr>
          </a:p>
        </p:txBody>
      </p:sp>
      <p:sp>
        <p:nvSpPr>
          <p:cNvPr id="206850" name="Line 3"/>
          <p:cNvSpPr>
            <a:spLocks noChangeShapeType="1"/>
          </p:cNvSpPr>
          <p:nvPr/>
        </p:nvSpPr>
        <p:spPr bwMode="auto">
          <a:xfrm>
            <a:off x="8229600" y="29718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6851" name="Line 4"/>
          <p:cNvSpPr>
            <a:spLocks noChangeShapeType="1"/>
          </p:cNvSpPr>
          <p:nvPr/>
        </p:nvSpPr>
        <p:spPr bwMode="auto">
          <a:xfrm>
            <a:off x="381000" y="3581400"/>
            <a:ext cx="0" cy="18288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6852" name="Text Box 5"/>
          <p:cNvSpPr txBox="1">
            <a:spLocks noChangeArrowheads="1"/>
          </p:cNvSpPr>
          <p:nvPr/>
        </p:nvSpPr>
        <p:spPr bwMode="auto">
          <a:xfrm>
            <a:off x="381000" y="4038600"/>
            <a:ext cx="8763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Avoid address translation </a:t>
            </a:r>
            <a:endParaRPr lang="en-US" altLang="zh-CN" sz="2800"/>
          </a:p>
          <a:p>
            <a:pPr eaLnBrk="1" hangingPunct="1">
              <a:spcBef>
                <a:spcPct val="50000"/>
              </a:spcBef>
              <a:buFontTx/>
              <a:buNone/>
            </a:pPr>
            <a:r>
              <a:rPr lang="en-US" altLang="zh-CN" sz="2800"/>
              <a:t>during indexing of the cache</a:t>
            </a:r>
            <a:endParaRPr lang="en-US" altLang="zh-CN" sz="28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pPr eaLnBrk="1" hangingPunct="1"/>
            <a:r>
              <a:rPr lang="en-US" altLang="zh-CN" sz="3600"/>
              <a:t>Opt #6: Avoid address translation during indexing cache</a:t>
            </a:r>
            <a:endParaRPr lang="en-US" altLang="zh-CN" sz="3600"/>
          </a:p>
        </p:txBody>
      </p:sp>
      <p:sp>
        <p:nvSpPr>
          <p:cNvPr id="208898" name="Rectangle 3"/>
          <p:cNvSpPr>
            <a:spLocks noGrp="1" noChangeArrowheads="1"/>
          </p:cNvSpPr>
          <p:nvPr>
            <p:ph type="body" idx="1"/>
          </p:nvPr>
        </p:nvSpPr>
        <p:spPr/>
        <p:txBody>
          <a:bodyPr/>
          <a:lstStyle/>
          <a:p>
            <a:pPr eaLnBrk="1" hangingPunct="1"/>
            <a:r>
              <a:rPr lang="en-US" altLang="zh-CN" b="1" dirty="0"/>
              <a:t>Cache</a:t>
            </a:r>
            <a:r>
              <a:rPr lang="en-US" altLang="zh-CN" dirty="0"/>
              <a:t> addressing</a:t>
            </a:r>
            <a:endParaRPr lang="en-US" altLang="zh-CN" dirty="0"/>
          </a:p>
          <a:p>
            <a:pPr eaLnBrk="1" hangingPunct="1">
              <a:buFontTx/>
              <a:buNone/>
            </a:pPr>
            <a:r>
              <a:rPr lang="en-US" altLang="zh-CN" dirty="0"/>
              <a:t>	virtual address – </a:t>
            </a:r>
            <a:r>
              <a:rPr lang="en-US" altLang="zh-CN" i="1" dirty="0"/>
              <a:t>virtual cache</a:t>
            </a:r>
            <a:endParaRPr lang="en-US" altLang="zh-CN" i="1" dirty="0"/>
          </a:p>
          <a:p>
            <a:pPr eaLnBrk="1" hangingPunct="1">
              <a:buFontTx/>
              <a:buNone/>
            </a:pPr>
            <a:r>
              <a:rPr lang="en-US" altLang="zh-CN" dirty="0"/>
              <a:t>	physical address – </a:t>
            </a:r>
            <a:r>
              <a:rPr lang="en-US" altLang="zh-CN" i="1" dirty="0"/>
              <a:t>physical cache</a:t>
            </a:r>
            <a:endParaRPr lang="en-US" altLang="zh-CN" dirty="0"/>
          </a:p>
          <a:p>
            <a:pPr eaLnBrk="1" hangingPunct="1"/>
            <a:r>
              <a:rPr lang="en-US" altLang="zh-CN" b="1" dirty="0"/>
              <a:t>Processor/program</a:t>
            </a:r>
            <a:r>
              <a:rPr lang="en-US" altLang="zh-CN" dirty="0"/>
              <a:t> – virtual address</a:t>
            </a:r>
            <a:endParaRPr lang="en-US" altLang="zh-CN" dirty="0"/>
          </a:p>
          <a:p>
            <a:pPr eaLnBrk="1" hangingPunct="1"/>
            <a:r>
              <a:rPr lang="en-US" altLang="zh-CN" sz="2800" dirty="0"/>
              <a:t>Processor -&gt; address translation -&gt; Cache</a:t>
            </a:r>
            <a:endParaRPr lang="en-US" altLang="zh-CN" sz="2800" dirty="0"/>
          </a:p>
          <a:p>
            <a:pPr eaLnBrk="1" hangingPunct="1">
              <a:buFontTx/>
              <a:buNone/>
            </a:pPr>
            <a:r>
              <a:rPr lang="en-US" altLang="zh-CN" sz="2800" dirty="0"/>
              <a:t>	</a:t>
            </a:r>
            <a:endParaRPr lang="en-US" altLang="zh-CN" sz="2800" dirty="0"/>
          </a:p>
          <a:p>
            <a:pPr eaLnBrk="1" hangingPunct="1">
              <a:buFontTx/>
              <a:buNone/>
            </a:pPr>
            <a:r>
              <a:rPr lang="en-US" altLang="zh-CN" sz="2800" dirty="0"/>
              <a:t>	</a:t>
            </a:r>
            <a:r>
              <a:rPr lang="en-US" altLang="zh-CN" dirty="0"/>
              <a:t>virtual cache or physical cache?</a:t>
            </a:r>
            <a:endParaRPr lang="en-US" altLang="zh-CN" dirty="0"/>
          </a:p>
          <a:p>
            <a:pPr eaLnBrk="1" hangingPunct="1"/>
            <a:endParaRPr lang="en-US" altLang="zh-CN" dirty="0"/>
          </a:p>
          <a:p>
            <a:pPr eaLnBrk="1" hangingPunct="1">
              <a:buFontTx/>
              <a:buNone/>
            </a:pPr>
            <a:endParaRPr lang="en-US" altLang="zh-C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lstStyle/>
          <a:p>
            <a:pPr eaLnBrk="1" hangingPunct="1"/>
            <a:r>
              <a:rPr lang="en-US" altLang="zh-CN" sz="3600"/>
              <a:t>Opt #6: Avoid address translation during indexing cache</a:t>
            </a:r>
            <a:endParaRPr lang="en-US" altLang="zh-CN" sz="3600"/>
          </a:p>
        </p:txBody>
      </p:sp>
      <p:sp>
        <p:nvSpPr>
          <p:cNvPr id="209922" name="Rectangle 3"/>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endParaRPr lang="en-US" altLang="zh-CN" sz="2800"/>
          </a:p>
          <a:p>
            <a:pPr eaLnBrk="1" hangingPunct="1">
              <a:buFontTx/>
              <a:buNone/>
            </a:pPr>
            <a:r>
              <a:rPr lang="en-US" altLang="zh-CN" sz="2800"/>
              <a:t>	page offset to index the cache;</a:t>
            </a:r>
            <a:endParaRPr lang="en-US" altLang="zh-CN" sz="2800"/>
          </a:p>
          <a:p>
            <a:pPr eaLnBrk="1" hangingPunct="1">
              <a:buFontTx/>
              <a:buNone/>
            </a:pPr>
            <a:r>
              <a:rPr lang="en-US" altLang="zh-CN" sz="2800"/>
              <a:t>	physical address for tag match;</a:t>
            </a:r>
            <a:endParaRPr lang="en-US" altLang="zh-CN" sz="2800"/>
          </a:p>
          <a:p>
            <a:pPr eaLnBrk="1" hangingPunct="1"/>
            <a:endParaRPr lang="en-US" altLang="zh-CN" sz="2800"/>
          </a:p>
          <a:p>
            <a:pPr eaLnBrk="1" hangingPunct="1"/>
            <a:r>
              <a:rPr lang="en-US" altLang="zh-CN" sz="2800"/>
              <a:t>For direct-mapped cache,</a:t>
            </a:r>
            <a:endParaRPr lang="en-US" altLang="zh-CN" sz="2800"/>
          </a:p>
          <a:p>
            <a:pPr eaLnBrk="1" hangingPunct="1">
              <a:buFontTx/>
              <a:buNone/>
            </a:pPr>
            <a:r>
              <a:rPr lang="en-US" altLang="zh-CN" sz="2800"/>
              <a:t>	it cannot be bigger than the page size.</a:t>
            </a:r>
            <a:endParaRPr lang="en-US" altLang="zh-CN" sz="2800"/>
          </a:p>
          <a:p>
            <a:pPr eaLnBrk="1" hangingPunct="1"/>
            <a:endParaRPr lang="en-US" altLang="zh-CN" sz="2800"/>
          </a:p>
          <a:p>
            <a:pPr eaLnBrk="1" hangingPunct="1"/>
            <a:r>
              <a:rPr lang="en-US" altLang="zh-CN" sz="2800" i="1"/>
              <a:t>Reference: CPU Cache</a:t>
            </a:r>
            <a:endParaRPr lang="en-US" altLang="zh-CN" sz="2800" i="1"/>
          </a:p>
          <a:p>
            <a:pPr eaLnBrk="1" hangingPunct="1">
              <a:buFontTx/>
              <a:buNone/>
            </a:pPr>
            <a:r>
              <a:rPr lang="en-US" altLang="zh-CN" sz="2000" i="1"/>
              <a:t>	</a:t>
            </a:r>
            <a:r>
              <a:rPr lang="en-US" altLang="zh-CN" sz="2000" i="1">
                <a:hlinkClick r:id="rId1"/>
              </a:rPr>
              <a:t>http://zh.wikipedia.org/wiki/CPU%E9%AB%98%E9%80%9F%E7%BC%93%E5%AD%98</a:t>
            </a:r>
            <a:r>
              <a:rPr lang="en-US" altLang="zh-CN" sz="2800" i="1"/>
              <a:t> </a:t>
            </a:r>
            <a:endParaRPr lang="en-US" altLang="zh-CN" sz="2800" i="1"/>
          </a:p>
        </p:txBody>
      </p:sp>
      <p:sp>
        <p:nvSpPr>
          <p:cNvPr id="4" name="TextBox 3"/>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panose="02010600030101010101" pitchFamily="2" charset="-122"/>
              </a:rPr>
              <a:t>*more in later lectures</a:t>
            </a:r>
            <a:endParaRPr lang="zh-CN" altLang="en-US" dirty="0">
              <a:latin typeface="+mn-lt"/>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p:txBody>
          <a:bodyPr/>
          <a:lstStyle/>
          <a:p>
            <a:pPr eaLnBrk="1" hangingPunct="1"/>
            <a:r>
              <a:rPr lang="en-US" altLang="zh-CN" sz="3600"/>
              <a:t>Opt #6: Avoid address translation during indexing cache</a:t>
            </a:r>
            <a:endParaRPr lang="en-US" altLang="zh-CN" sz="3600"/>
          </a:p>
        </p:txBody>
      </p:sp>
      <p:sp>
        <p:nvSpPr>
          <p:cNvPr id="211970" name="Rectangle 3"/>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endParaRPr lang="en-US" altLang="zh-CN" sz="2800"/>
          </a:p>
          <a:p>
            <a:pPr eaLnBrk="1" hangingPunct="1">
              <a:buFontTx/>
              <a:buNone/>
            </a:pPr>
            <a:r>
              <a:rPr lang="en-US" altLang="zh-CN" sz="2800"/>
              <a:t>	page offset to index the cache;</a:t>
            </a:r>
            <a:endParaRPr lang="en-US" altLang="zh-CN" sz="2800"/>
          </a:p>
          <a:p>
            <a:pPr eaLnBrk="1" hangingPunct="1">
              <a:buFontTx/>
              <a:buNone/>
            </a:pPr>
            <a:r>
              <a:rPr lang="en-US" altLang="zh-CN" sz="2800"/>
              <a:t>	physical address for tag match;</a:t>
            </a:r>
            <a:endParaRPr lang="en-US" altLang="zh-CN" sz="2800"/>
          </a:p>
          <a:p>
            <a:pPr eaLnBrk="1" hangingPunct="1"/>
            <a:endParaRPr lang="en-US" altLang="zh-CN" sz="2800"/>
          </a:p>
          <a:p>
            <a:pPr eaLnBrk="1" hangingPunct="1"/>
            <a:r>
              <a:rPr lang="en-US" altLang="zh-CN" sz="2800"/>
              <a:t>For direct-mapped cache,</a:t>
            </a:r>
            <a:endParaRPr lang="en-US" altLang="zh-CN" sz="2800"/>
          </a:p>
          <a:p>
            <a:pPr eaLnBrk="1" hangingPunct="1">
              <a:buFontTx/>
              <a:buNone/>
            </a:pPr>
            <a:r>
              <a:rPr lang="en-US" altLang="zh-CN" sz="2800"/>
              <a:t>	it cannot be bigger than the page size</a:t>
            </a:r>
            <a:r>
              <a:rPr lang="en-US" altLang="zh-CN" sz="2800">
                <a:solidFill>
                  <a:srgbClr val="00B0F0"/>
                </a:solidFill>
              </a:rPr>
              <a:t>???</a:t>
            </a:r>
            <a:endParaRPr lang="en-US" altLang="zh-CN" sz="2800">
              <a:solidFill>
                <a:srgbClr val="00B0F0"/>
              </a:solidFill>
            </a:endParaRPr>
          </a:p>
          <a:p>
            <a:pPr eaLnBrk="1" hangingPunct="1"/>
            <a:endParaRPr lang="en-US" altLang="zh-CN" sz="2800"/>
          </a:p>
          <a:p>
            <a:pPr eaLnBrk="1" hangingPunct="1"/>
            <a:r>
              <a:rPr lang="en-US" altLang="zh-CN" sz="2800" i="1"/>
              <a:t>Reference: CPU Cache</a:t>
            </a:r>
            <a:endParaRPr lang="en-US" altLang="zh-CN" sz="2800" i="1"/>
          </a:p>
          <a:p>
            <a:pPr eaLnBrk="1" hangingPunct="1">
              <a:buFontTx/>
              <a:buNone/>
            </a:pPr>
            <a:r>
              <a:rPr lang="en-US" altLang="zh-CN" sz="2000" i="1"/>
              <a:t>	</a:t>
            </a:r>
            <a:r>
              <a:rPr lang="en-US" altLang="zh-CN" sz="2000" i="1">
                <a:hlinkClick r:id="rId1"/>
              </a:rPr>
              <a:t>http://zh.wikipedia.org/wiki/CPU%E9%AB%98%E9%80%9F%E7%BC%93%E5%AD%98</a:t>
            </a:r>
            <a:r>
              <a:rPr lang="en-US" altLang="zh-CN" sz="2800" i="1"/>
              <a:t> </a:t>
            </a:r>
            <a:endParaRPr lang="en-US" altLang="zh-CN" sz="2800" i="1"/>
          </a:p>
        </p:txBody>
      </p:sp>
      <p:sp>
        <p:nvSpPr>
          <p:cNvPr id="4" name="TextBox 3"/>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panose="02010600030101010101" pitchFamily="2" charset="-122"/>
              </a:rPr>
              <a:t>*more in later lectures</a:t>
            </a:r>
            <a:endParaRPr lang="zh-CN" altLang="en-US" dirty="0">
              <a:latin typeface="+mn-lt"/>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286000" y="6488113"/>
            <a:ext cx="6858000" cy="369887"/>
          </a:xfrm>
          <a:prstGeom prst="rect">
            <a:avLst/>
          </a:prstGeom>
          <a:noFill/>
        </p:spPr>
        <p:txBody>
          <a:bodyPr>
            <a:spAutoFit/>
          </a:bodyPr>
          <a:lstStyle/>
          <a:p>
            <a:pPr algn="r" eaLnBrk="1" hangingPunct="1">
              <a:defRPr/>
            </a:pPr>
            <a:r>
              <a:rPr lang="en-US" altLang="zh-CN" dirty="0">
                <a:solidFill>
                  <a:srgbClr val="00B0F0"/>
                </a:solidFill>
                <a:latin typeface="+mn-lt"/>
                <a:ea typeface="宋体" panose="02010600030101010101" pitchFamily="2" charset="-122"/>
              </a:rPr>
              <a:t>*more in later lectures</a:t>
            </a:r>
            <a:endParaRPr lang="zh-CN" altLang="en-US" dirty="0">
              <a:solidFill>
                <a:srgbClr val="00B0F0"/>
              </a:solidFill>
              <a:latin typeface="+mn-lt"/>
              <a:ea typeface="宋体" panose="02010600030101010101" pitchFamily="2" charset="-122"/>
            </a:endParaRPr>
          </a:p>
        </p:txBody>
      </p:sp>
      <p:sp>
        <p:nvSpPr>
          <p:cNvPr id="214019" name="TextBox 8"/>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aseline="-25000" dirty="0">
                <a:solidFill>
                  <a:srgbClr val="00B0F0"/>
                </a:solidFill>
                <a:latin typeface="Arial" panose="020B0604020202020204" pitchFamily="34" charset="0"/>
              </a:rPr>
              <a:t>v</a:t>
            </a:r>
            <a:r>
              <a:rPr lang="en-US" altLang="en-US" sz="2400" baseline="-25000" dirty="0">
                <a:solidFill>
                  <a:srgbClr val="00B0F0"/>
                </a:solidFill>
                <a:latin typeface="Arial" panose="020B0604020202020204" pitchFamily="34" charset="0"/>
              </a:rPr>
              <a:t>irtual address = virtual page number + page offset</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hysical address = tag + set index + block offset</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US" altLang="en-US" sz="2400" baseline="-25000" dirty="0">
                <a:solidFill>
                  <a:srgbClr val="00B0F0"/>
                </a:solidFill>
                <a:latin typeface="Arial" panose="020B0604020202020204" pitchFamily="34" charset="0"/>
              </a:rPr>
              <a:t>direct-mapped cache:</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2</a:t>
            </a:r>
            <a:r>
              <a:rPr lang="en-US" altLang="en-US" sz="2400" baseline="30000" dirty="0">
                <a:solidFill>
                  <a:srgbClr val="00B0F0"/>
                </a:solidFill>
                <a:latin typeface="Arial" panose="020B0604020202020204" pitchFamily="34" charset="0"/>
              </a:rPr>
              <a:t>|set index| </a:t>
            </a:r>
            <a:r>
              <a:rPr lang="en-US" altLang="en-US" sz="2400" baseline="-25000" dirty="0">
                <a:solidFill>
                  <a:srgbClr val="00B0F0"/>
                </a:solidFill>
                <a:latin typeface="Arial" panose="020B0604020202020204" pitchFamily="34" charset="0"/>
              </a:rPr>
              <a:t>x 2</a:t>
            </a:r>
            <a:r>
              <a:rPr lang="en-US" altLang="en-US" sz="2400" baseline="30000" dirty="0">
                <a:solidFill>
                  <a:srgbClr val="00B0F0"/>
                </a:solidFill>
                <a:latin typeface="Arial" panose="020B0604020202020204" pitchFamily="34" charset="0"/>
              </a:rPr>
              <a:t>|block offset|</a:t>
            </a:r>
            <a:endParaRPr lang="en-US" altLang="en-US" sz="2400" baseline="30000" dirty="0">
              <a:solidFill>
                <a:srgbClr val="00B0F0"/>
              </a:solidFill>
              <a:latin typeface="Arial" panose="020B0604020202020204" pitchFamily="34" charset="0"/>
            </a:endParaRPr>
          </a:p>
        </p:txBody>
      </p:sp>
      <p:sp>
        <p:nvSpPr>
          <p:cNvPr id="214020" name="TextBox 9"/>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1" baseline="-25000">
                <a:solidFill>
                  <a:srgbClr val="00B0F0"/>
                </a:solidFill>
                <a:latin typeface="Arial" panose="020B0604020202020204" pitchFamily="34" charset="0"/>
              </a:rPr>
              <a:t>virtually indexed</a:t>
            </a:r>
            <a:endParaRPr lang="en-US" altLang="en-US" sz="2400" b="1" baseline="-25000">
              <a:solidFill>
                <a:srgbClr val="00B0F0"/>
              </a:solidFill>
              <a:latin typeface="Arial" panose="020B0604020202020204" pitchFamily="34" charset="0"/>
            </a:endParaRPr>
          </a:p>
        </p:txBody>
      </p:sp>
      <p:sp>
        <p:nvSpPr>
          <p:cNvPr id="214021" name="TextBox 10"/>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US" sz="2400" b="1" baseline="-25000">
                <a:solidFill>
                  <a:srgbClr val="00B0F0"/>
                </a:solidFill>
                <a:latin typeface="Arial" panose="020B0604020202020204" pitchFamily="34" charset="0"/>
              </a:rPr>
              <a:t>physically tagged</a:t>
            </a:r>
            <a:endParaRPr lang="en-US" altLang="en-US" sz="2400" b="1" baseline="-25000">
              <a:solidFill>
                <a:srgbClr val="00B0F0"/>
              </a:solidFill>
              <a:latin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aseline="-25000" dirty="0">
                <a:solidFill>
                  <a:srgbClr val="00B0F0"/>
                </a:solidFill>
                <a:latin typeface="Arial" panose="020B0604020202020204" pitchFamily="34" charset="0"/>
              </a:rPr>
              <a:t>v</a:t>
            </a:r>
            <a:r>
              <a:rPr lang="en-US" altLang="en-US" sz="2400" baseline="-25000" dirty="0">
                <a:solidFill>
                  <a:srgbClr val="00B0F0"/>
                </a:solidFill>
                <a:latin typeface="Arial" panose="020B0604020202020204" pitchFamily="34" charset="0"/>
              </a:rPr>
              <a:t>irtual address = virtual page number + page offset</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hysical address = tag + set index + block offset</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US" altLang="en-US" sz="2400" baseline="-25000" dirty="0">
                <a:solidFill>
                  <a:srgbClr val="00B0F0"/>
                </a:solidFill>
                <a:latin typeface="Arial" panose="020B0604020202020204" pitchFamily="34" charset="0"/>
              </a:rPr>
              <a:t>direct-mapped cache:</a:t>
            </a: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2</a:t>
            </a:r>
            <a:r>
              <a:rPr lang="en-US" altLang="en-US" sz="2400" baseline="30000" dirty="0">
                <a:solidFill>
                  <a:srgbClr val="00B0F0"/>
                </a:solidFill>
                <a:latin typeface="Arial" panose="020B0604020202020204" pitchFamily="34" charset="0"/>
              </a:rPr>
              <a:t>|set index| </a:t>
            </a:r>
            <a:r>
              <a:rPr lang="en-US" altLang="en-US" sz="2400" baseline="-25000" dirty="0">
                <a:solidFill>
                  <a:srgbClr val="00B0F0"/>
                </a:solidFill>
                <a:latin typeface="Arial" panose="020B0604020202020204" pitchFamily="34" charset="0"/>
              </a:rPr>
              <a:t>x 2</a:t>
            </a:r>
            <a:r>
              <a:rPr lang="en-US" altLang="en-US" sz="2400" baseline="30000" dirty="0">
                <a:solidFill>
                  <a:srgbClr val="00B0F0"/>
                </a:solidFill>
                <a:latin typeface="Arial" panose="020B0604020202020204" pitchFamily="34" charset="0"/>
              </a:rPr>
              <a:t>|block offset|</a:t>
            </a:r>
            <a:endParaRPr lang="en-US" altLang="en-US" sz="2400" baseline="30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I</a:t>
            </a:r>
            <a:r>
              <a:rPr lang="en-US" altLang="en-US" sz="2400" baseline="-25000" dirty="0">
                <a:solidFill>
                  <a:srgbClr val="00B0F0"/>
                </a:solidFill>
                <a:latin typeface="Arial" panose="020B0604020202020204" pitchFamily="34" charset="0"/>
              </a:rPr>
              <a:t>f no translation for virtually indexed</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rPr>
              <a:t>p</a:t>
            </a:r>
            <a:r>
              <a:rPr lang="en-US" altLang="en-US" sz="2400" baseline="-25000" dirty="0">
                <a:solidFill>
                  <a:srgbClr val="00B0F0"/>
                </a:solidFill>
                <a:latin typeface="Arial" panose="020B0604020202020204" pitchFamily="34" charset="0"/>
              </a:rPr>
              <a:t>age offset shou</a:t>
            </a:r>
            <a:r>
              <a:rPr lang="en-US" altLang="en-US" sz="2400" baseline="-25000" dirty="0" err="1">
                <a:solidFill>
                  <a:srgbClr val="00B0F0"/>
                </a:solidFill>
                <a:latin typeface="Arial" panose="020B0604020202020204" pitchFamily="34" charset="0"/>
              </a:rPr>
              <a:t>ld</a:t>
            </a:r>
            <a:r>
              <a:rPr lang="en-US" altLang="en-US" sz="2400" baseline="-25000" dirty="0">
                <a:solidFill>
                  <a:srgbClr val="00B0F0"/>
                </a:solidFill>
                <a:latin typeface="Arial" panose="020B0604020202020204" pitchFamily="34" charset="0"/>
              </a:rPr>
              <a:t> cover at least both set index and block offset of direct-mapped cache address</a:t>
            </a:r>
            <a:endParaRPr lang="en-US" altLang="en-US" sz="2400" baseline="-25000" dirty="0">
              <a:solidFill>
                <a:srgbClr val="00B0F0"/>
              </a:solidFill>
              <a:latin typeface="Arial" panose="020B0604020202020204" pitchFamily="34" charset="0"/>
            </a:endParaRPr>
          </a:p>
          <a:p>
            <a:pPr algn="r">
              <a:spcBef>
                <a:spcPct val="0"/>
              </a:spcBef>
              <a:buFontTx/>
              <a:buNone/>
            </a:pPr>
            <a:r>
              <a:rPr lang="en-US" altLang="en-US" sz="2400" baseline="-25000" dirty="0">
                <a:solidFill>
                  <a:srgbClr val="00B0F0"/>
                </a:solidFill>
                <a:latin typeface="Arial" panose="020B0604020202020204" pitchFamily="34" charset="0"/>
                <a:sym typeface="Wingdings" panose="05000000000000000000" pitchFamily="2" charset="2"/>
              </a:rPr>
              <a:t> </a:t>
            </a:r>
            <a:r>
              <a:rPr lang="en-US" altLang="en-US" sz="2400" baseline="-25000" dirty="0">
                <a:solidFill>
                  <a:srgbClr val="00B0F0"/>
                </a:solidFill>
                <a:latin typeface="Arial" panose="020B0604020202020204" pitchFamily="34" charset="0"/>
                <a:sym typeface="Wingdings" panose="05000000000000000000" pitchFamily="2" charset="2"/>
              </a:rPr>
              <a:t>page size &gt;= cache size </a:t>
            </a:r>
            <a:endParaRPr lang="en-US" altLang="en-US" sz="2400" baseline="-25000" dirty="0">
              <a:solidFill>
                <a:srgbClr val="00B0F0"/>
              </a:solidFill>
              <a:latin typeface="Arial" panose="020B0604020202020204" pitchFamily="34" charset="0"/>
            </a:endParaRPr>
          </a:p>
        </p:txBody>
      </p:sp>
      <p:sp>
        <p:nvSpPr>
          <p:cNvPr id="216068" name="TextBox 9"/>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US" sz="2400" b="1" baseline="-25000">
                <a:solidFill>
                  <a:srgbClr val="00B0F0"/>
                </a:solidFill>
                <a:latin typeface="Arial" panose="020B0604020202020204" pitchFamily="34" charset="0"/>
              </a:rPr>
              <a:t>virtually indexed</a:t>
            </a:r>
            <a:endParaRPr lang="en-US" altLang="en-US" sz="2400" b="1" baseline="-25000">
              <a:solidFill>
                <a:srgbClr val="00B0F0"/>
              </a:solidFill>
              <a:latin typeface="Arial" panose="020B0604020202020204" pitchFamily="34" charset="0"/>
            </a:endParaRPr>
          </a:p>
        </p:txBody>
      </p:sp>
      <p:sp>
        <p:nvSpPr>
          <p:cNvPr id="216069" name="TextBox 10"/>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US" sz="2400" b="1" baseline="-25000">
                <a:solidFill>
                  <a:srgbClr val="00B0F0"/>
                </a:solidFill>
                <a:latin typeface="Arial" panose="020B0604020202020204" pitchFamily="34" charset="0"/>
              </a:rPr>
              <a:t>physically tagged</a:t>
            </a:r>
            <a:endParaRPr lang="en-US" altLang="en-US" sz="2400" b="1" baseline="-25000">
              <a:solidFill>
                <a:srgbClr val="00B0F0"/>
              </a:solidFill>
              <a:latin typeface="Arial" panose="020B0604020202020204" pitchFamily="34" charset="0"/>
            </a:endParaRPr>
          </a:p>
        </p:txBody>
      </p:sp>
      <p:sp>
        <p:nvSpPr>
          <p:cNvPr id="7" name="圆角矩形 13"/>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21382</Words>
  <Application>WPS 演示</Application>
  <PresentationFormat>On-screen Show (4:3)</PresentationFormat>
  <Paragraphs>1183</Paragraphs>
  <Slides>146</Slides>
  <Notes>87</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146</vt:i4>
      </vt:variant>
    </vt:vector>
  </HeadingPairs>
  <TitlesOfParts>
    <vt:vector size="160" baseType="lpstr">
      <vt:lpstr>Arial</vt:lpstr>
      <vt:lpstr>宋体</vt:lpstr>
      <vt:lpstr>Wingdings</vt:lpstr>
      <vt:lpstr>Verdana</vt:lpstr>
      <vt:lpstr>微软雅黑</vt:lpstr>
      <vt:lpstr>Times New Roman</vt:lpstr>
      <vt:lpstr>Arial Unicode MS</vt:lpstr>
      <vt:lpstr>华文琥珀</vt:lpstr>
      <vt:lpstr>Verdana</vt:lpstr>
      <vt:lpstr>Calibri</vt:lpstr>
      <vt:lpstr>默认设计模板</vt:lpstr>
      <vt:lpstr>1_默认设计模板</vt:lpstr>
      <vt:lpstr>2_默认设计模板</vt:lpstr>
      <vt:lpstr>3_默认设计模板</vt:lpstr>
      <vt:lpstr>PowerPoint 演示文稿</vt:lpstr>
      <vt:lpstr>Memory Hierarchy Design Basics</vt:lpstr>
      <vt:lpstr>PowerPoint 演示文稿</vt:lpstr>
      <vt:lpstr>PowerPoint 演示文稿</vt:lpstr>
      <vt:lpstr>Memory Hierarchy?</vt:lpstr>
      <vt:lpstr>Memory Hierarchy?</vt:lpstr>
      <vt:lpstr>Memory Hierarchy?</vt:lpstr>
      <vt:lpstr>Memory Hierarchy?</vt:lpstr>
      <vt:lpstr>PowerPoint 演示文稿</vt:lpstr>
      <vt:lpstr>Main Memory</vt:lpstr>
      <vt:lpstr>Main Memory</vt:lpstr>
      <vt:lpstr>Main Memory</vt:lpstr>
      <vt:lpstr>Main Memory</vt:lpstr>
      <vt:lpstr>SRAM</vt:lpstr>
      <vt:lpstr>Direct Mapped Cache</vt:lpstr>
      <vt:lpstr>Set Associative Cache</vt:lpstr>
      <vt:lpstr>DRAM</vt:lpstr>
      <vt:lpstr>DRAM</vt:lpstr>
      <vt:lpstr>DRAM Organization</vt:lpstr>
      <vt:lpstr>DRAM Organization</vt:lpstr>
      <vt:lpstr>DRAM Organization</vt:lpstr>
      <vt:lpstr>DRAM Organization</vt:lpstr>
      <vt:lpstr>DRAM Organization</vt:lpstr>
      <vt:lpstr>DRAM Organization</vt:lpstr>
      <vt:lpstr>DRAM Organization</vt:lpstr>
      <vt:lpstr>DRAM Access Example</vt:lpstr>
      <vt:lpstr>Bring Row into Row Buffer</vt:lpstr>
      <vt:lpstr>Select Data via Multiplexor</vt:lpstr>
      <vt:lpstr>Data Selected</vt:lpstr>
      <vt:lpstr>Row Buffer Hit</vt:lpstr>
      <vt:lpstr>Row Buffer Conflict</vt:lpstr>
      <vt:lpstr>DRAM Improvement</vt:lpstr>
      <vt:lpstr>DRAM Improvement</vt:lpstr>
      <vt:lpstr>DRAM Improvement</vt:lpstr>
      <vt:lpstr>DRAM Improvement</vt:lpstr>
      <vt:lpstr>DRAM Improvement</vt:lpstr>
      <vt:lpstr>DRAM Improvement</vt:lpstr>
      <vt:lpstr>Capacity and Access Time</vt:lpstr>
      <vt:lpstr>Clock Rates and Bandwidth</vt:lpstr>
      <vt:lpstr>Power Consumption</vt:lpstr>
      <vt:lpstr>Graphics Data RAM</vt:lpstr>
      <vt:lpstr>Graphics Data RAM</vt:lpstr>
      <vt:lpstr>Stacked/Embedded DRAM</vt:lpstr>
      <vt:lpstr>Stacked/Embedded DRAM</vt:lpstr>
      <vt:lpstr>Flash Memory</vt:lpstr>
      <vt:lpstr>Flash Memory</vt:lpstr>
      <vt:lpstr>Flash Memory</vt:lpstr>
      <vt:lpstr>Phase-Change Memory</vt:lpstr>
      <vt:lpstr>Memory Dependability </vt:lpstr>
      <vt:lpstr>Memory Dependability</vt:lpstr>
      <vt:lpstr>Memory Dependability</vt:lpstr>
      <vt:lpstr>Memory Dependability</vt:lpstr>
      <vt:lpstr>Memory Dependability</vt:lpstr>
      <vt:lpstr>Optimization</vt:lpstr>
      <vt:lpstr>Optimization</vt:lpstr>
      <vt:lpstr>Cache Performance</vt:lpstr>
      <vt:lpstr>PowerPoint 演示文稿</vt:lpstr>
      <vt:lpstr>Six Basic Cache Optimizations</vt:lpstr>
      <vt:lpstr>Six Basic Cache Optimizations</vt:lpstr>
      <vt:lpstr>Six Basic Cache Optimizations</vt:lpstr>
      <vt:lpstr>Address Translation</vt:lpstr>
      <vt:lpstr>Average Memory Access Time = Hit Time + Miss Rate x Miss Penalty</vt:lpstr>
      <vt:lpstr>Root Causes of Miss Rates</vt:lpstr>
      <vt:lpstr>Opt #1: Larger Block Size</vt:lpstr>
      <vt:lpstr>Opt #1: Larger Block Size</vt:lpstr>
      <vt:lpstr>Opt #1: Larger Block Size</vt:lpstr>
      <vt:lpstr>Opt #1: Larger Block Size</vt:lpstr>
      <vt:lpstr>Opt #1: Larger Block Size</vt:lpstr>
      <vt:lpstr>Opt #2: Larger Cache</vt:lpstr>
      <vt:lpstr>Opt #3: Higher Associativity</vt:lpstr>
      <vt:lpstr>Opt #3: Higher Associativity</vt:lpstr>
      <vt:lpstr>Opt #3: Higher Associativity</vt:lpstr>
      <vt:lpstr>PowerPoint 演示文稿</vt:lpstr>
      <vt:lpstr>Opt #3: Higher Associativity</vt:lpstr>
      <vt:lpstr>Opt #3: Higher Associativity</vt:lpstr>
      <vt:lpstr>Opt #3: Higher Associativity</vt:lpstr>
      <vt:lpstr>Average Memory Access Time = Hit Time + Miss Rate x Miss Penalty</vt:lpstr>
      <vt:lpstr>Opt #4: Multilevel Cache</vt:lpstr>
      <vt:lpstr>Opt #4: Multilevel Cache</vt:lpstr>
      <vt:lpstr>Opt #4: Multilevel Cache</vt:lpstr>
      <vt:lpstr>Opt #4: Multilevel Cache</vt:lpstr>
      <vt:lpstr>Opt #4: Multilevel Cache</vt:lpstr>
      <vt:lpstr>Opt #4: Multilevel Cache</vt:lpstr>
      <vt:lpstr>(recap) Cache Performance: Equations!!!</vt:lpstr>
      <vt:lpstr>Opt #4: Multilevel Cache</vt:lpstr>
      <vt:lpstr>Opt #4: Multilevel Cache</vt:lpstr>
      <vt:lpstr>Opt #4: Multilevel Cache</vt:lpstr>
      <vt:lpstr>Opt #4: Multilevel Cache</vt:lpstr>
      <vt:lpstr>Opt #4: Multilevel Cache</vt:lpstr>
      <vt:lpstr>Opt #4: Multilevel Cache</vt:lpstr>
      <vt:lpstr>Opt #4: Multilevel Cache</vt:lpstr>
      <vt:lpstr>Opt #5: Prioritize read misses over writes</vt:lpstr>
      <vt:lpstr>Opt #5: Prioritize read misses over writes</vt:lpstr>
      <vt:lpstr>Average Memory Access Time = Hit Time + Miss Rate x Miss Penalty</vt:lpstr>
      <vt:lpstr>Opt #6: Avoid address translation during indexing cache</vt:lpstr>
      <vt:lpstr>Opt #6: Avoid address translation during indexing cache</vt:lpstr>
      <vt:lpstr>Opt #6: Avoid address translation during indexing cache</vt:lpstr>
      <vt:lpstr>PowerPoint 演示文稿</vt:lpstr>
      <vt:lpstr>PowerPoint 演示文稿</vt:lpstr>
      <vt:lpstr>PowerPoint 演示文稿</vt:lpstr>
      <vt:lpstr>PowerPoint 演示文稿</vt:lpstr>
      <vt:lpstr>Four Mem Hierarchy Q’s</vt:lpstr>
      <vt:lpstr>Four Mem Hierarchy Q’s</vt:lpstr>
      <vt:lpstr>Four Memory Hierarchy Q’s</vt:lpstr>
      <vt:lpstr>Four Mem Hierarchy Q’s</vt:lpstr>
      <vt:lpstr>PowerPoint 演示文稿</vt:lpstr>
      <vt:lpstr>PowerPoint 演示文稿</vt:lpstr>
      <vt:lpstr>Page Table ?</vt:lpstr>
      <vt:lpstr>Page Table ?</vt:lpstr>
      <vt:lpstr>Page Table ?</vt:lpstr>
      <vt:lpstr>PowerPoint 演示文稿</vt:lpstr>
      <vt:lpstr>Learn from History</vt:lpstr>
      <vt:lpstr>TLB Example</vt:lpstr>
      <vt:lpstr>TLB Example</vt:lpstr>
      <vt:lpstr>TLB Example</vt:lpstr>
      <vt:lpstr>TLB Example</vt:lpstr>
      <vt:lpstr>PowerPoint 演示文稿</vt:lpstr>
      <vt:lpstr>Page Size Selection</vt:lpstr>
      <vt:lpstr>Page Size Selection</vt:lpstr>
      <vt:lpstr>PowerPoint 演示文稿</vt:lpstr>
      <vt:lpstr>PowerPoint 演示文稿</vt:lpstr>
      <vt:lpstr>Page Size Selection</vt:lpstr>
      <vt:lpstr>Page Size Selection</vt:lpstr>
      <vt:lpstr>PowerPoint 演示文稿</vt:lpstr>
      <vt:lpstr>PowerPoint 演示文稿</vt:lpstr>
      <vt:lpstr>PowerPoint 演示文稿</vt:lpstr>
      <vt:lpstr>Address Translation</vt:lpstr>
      <vt:lpstr>Address Translation</vt:lpstr>
      <vt:lpstr>Address Translation</vt:lpstr>
      <vt:lpstr>Address Translation</vt:lpstr>
      <vt:lpstr>Address Translation</vt:lpstr>
      <vt:lpstr>Address Translation</vt:lpstr>
      <vt:lpstr>PowerPoint 演示文稿</vt:lpstr>
      <vt:lpstr>Address Translation</vt:lpstr>
      <vt:lpstr>Address Translation</vt:lpstr>
      <vt:lpstr>Address Translation</vt:lpstr>
      <vt:lpstr>PowerPoint 演示文稿</vt:lpstr>
      <vt:lpstr>PowerPoint 演示文稿</vt:lpstr>
      <vt:lpstr>Summary of Cache Opt</vt:lpstr>
      <vt:lpstr> Appendix B</vt:lpstr>
      <vt:lpstr>Readings</vt:lpstr>
      <vt:lpstr>PowerPoint 演示文稿</vt:lpstr>
      <vt:lpstr>PowerPoint 演示文稿</vt:lpstr>
      <vt:lpstr>PowerPoint 演示文稿</vt:lpstr>
      <vt:lpstr>#What’s More</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1539</cp:revision>
  <cp:lastPrinted>2113-01-01T00:00:00Z</cp:lastPrinted>
  <dcterms:created xsi:type="dcterms:W3CDTF">2113-01-01T00:00:00Z</dcterms:created>
  <dcterms:modified xsi:type="dcterms:W3CDTF">2022-01-03T03:34:01Z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5B1DF4EA2A394F63B84D7CEB9F2DE1E6</vt:lpwstr>
  </property>
  <property fmtid="{D5CDD505-2E9C-101B-9397-08002B2CF9AE}" pid="4" name="KSOProductBuildVer">
    <vt:lpwstr>2052-11.1.0.11194</vt:lpwstr>
  </property>
</Properties>
</file>